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57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58" r:id="rId12"/>
    <p:sldId id="266" r:id="rId13"/>
    <p:sldId id="267" r:id="rId14"/>
    <p:sldId id="268" r:id="rId15"/>
    <p:sldId id="270" r:id="rId16"/>
    <p:sldId id="269" r:id="rId17"/>
    <p:sldId id="271" r:id="rId18"/>
    <p:sldId id="272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Средний стиль 3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3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5AD28B-CDE6-4EC3-9A42-2DC21E6602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7D15F09-1FAC-4058-90BC-74825059B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062DE4-A190-4C85-85E3-0C4A8EDD7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DC6E0-8484-4BFF-8820-B4996065BE81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AA069B8-20CF-4263-8457-206F845FD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0519C6C-B783-4AA2-9C00-DB455A4ED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1631-379D-4227-BEC2-F1FF211F2F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851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486B37-157C-4415-B4C4-99353DD4C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736B2D8-B71F-448C-BC25-59C070B851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946973-224C-49F0-A384-E6A60DA29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DC6E0-8484-4BFF-8820-B4996065BE81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E1DE3F5-B895-4AFE-A3DE-C84A76606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5E5E30D-7603-434E-8FBA-23843B7E9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1631-379D-4227-BEC2-F1FF211F2F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170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AC39E3F-40D4-4539-AAE7-6D874249BF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BF4391C-B77E-447B-8DC2-B17A39366A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534C5B-8E04-4557-8051-DECC6E65F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DC6E0-8484-4BFF-8820-B4996065BE81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912AE26-8D62-4F92-9FCC-B5F207757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A55F9B-6625-4491-B13C-FA4E1C46A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1631-379D-4227-BEC2-F1FF211F2F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2018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7BDC34-83DD-4B8B-9E97-51BEFD673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3588BF-3424-4818-843D-F0062444C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CEFD36C-4BE4-40C0-9D97-ACEE8F5D8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DC6E0-8484-4BFF-8820-B4996065BE81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52A4FE-8FFD-449F-A142-6E18CF2E4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044BDE2-1FA7-46B6-B8BB-1D364AA61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1631-379D-4227-BEC2-F1FF211F2F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5930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F32920-6A4C-4A57-9073-9B6BA4C1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9CBFF07-9247-4F4F-B6A9-43E6BC7C83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C7153C8-61DD-4A59-AF21-6829F5B89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DC6E0-8484-4BFF-8820-B4996065BE81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9195A4A-56EE-4FA5-ACCB-1AE958F06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A9C514B-EAE8-4F28-9DF2-C83DA1BE0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1631-379D-4227-BEC2-F1FF211F2F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341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37F0C9-5F5B-4ACE-B864-FA137518F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838241-3C1F-40B9-A994-BADE07C8F2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E3D4DBB-7FE9-44B0-86BB-34321CD170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4E84B66-AF54-41B2-ABC5-BDCCC1436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DC6E0-8484-4BFF-8820-B4996065BE81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A13622B-C580-41EF-B486-F06524F47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51F2297-08A3-43A7-98BF-AA78B65E0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1631-379D-4227-BEC2-F1FF211F2F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2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D760AA-A98D-42A4-AE0D-FC48CCFD9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BA95715-1EDC-4678-AB3E-E9B465D16D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247269D-C471-4E8D-BEE0-88DB1E15C2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24BEF1D-A0B4-423B-97D2-A7181C9E21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A751003-AB42-49DC-8A63-643C4278CE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25C423D-5543-4F01-80CF-9FB0EC42A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DC6E0-8484-4BFF-8820-B4996065BE81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A4CBFFB-BD85-4EA3-85A1-0AFEE6D52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7B5AD17-F686-4068-A480-7F8739EC6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1631-379D-4227-BEC2-F1FF211F2F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414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294B7B-9D18-4FDD-837A-F16237AA2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7612030-929C-48DC-8D34-B2F4E5C93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DC6E0-8484-4BFF-8820-B4996065BE81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C51AA6A-7CDA-4372-9911-7EE362295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AA0F057-BE6A-4488-8F9C-D19763714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1631-379D-4227-BEC2-F1FF211F2F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3293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DC4E623-2B5A-4492-AF49-8EF8B7DA9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DC6E0-8484-4BFF-8820-B4996065BE81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BAA2AD5-47CC-41B9-B6BD-1AC1601F7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BB70D62-0876-4A54-A235-3A8B6E996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1631-379D-4227-BEC2-F1FF211F2F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0163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60DE31-EAC4-4A31-857B-11D03B0CD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282DC6-0CE7-4ECF-A139-DB7FA0EA32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2EA17BD-A4A0-446A-B837-6E75893890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9178BB1-CFEE-436F-8539-1861161D3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DC6E0-8484-4BFF-8820-B4996065BE81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A9C91D4-A240-449D-99FD-06A98827A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ABC9E4E-5519-48B4-9856-839249740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1631-379D-4227-BEC2-F1FF211F2F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429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6D8540-7F52-448B-8B30-15FB078B5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B387AAC-8DEF-47ED-A10B-FD866A1D92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CEC6FBE-CB07-4132-9131-E35A54A5F0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BD6216-840C-4A12-B0E0-BD83CD1CC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DC6E0-8484-4BFF-8820-B4996065BE81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9948D37-4F1C-473F-AF5D-F23D1E35B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5801950-A4B8-4F2C-B5D9-BF99C57FD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1631-379D-4227-BEC2-F1FF211F2F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921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1E60E2-7CAA-439F-B30F-A2015C2D0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BF239F0-60F3-460F-A883-A30CB9E3A6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BE1A00-27C5-4632-BA74-024DF641F3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DC6E0-8484-4BFF-8820-B4996065BE81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F4B834-1896-4B65-A133-1AE255FC6B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D4C14AF-C6AA-409A-BE1A-F3B6E62AA9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21631-379D-4227-BEC2-F1FF211F2F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104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9B9087-99A4-4D1D-81A9-5389973094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Анализ письменного источника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C3733C8-4939-47A3-B6A9-C831747BC6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/>
              <a:t>Это почти 20 % всех заданий ЕГЭ и 9 первичных баллов.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295274" y="4503489"/>
            <a:ext cx="684596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580"/>
              </a:spcBef>
              <a:buClr>
                <a:srgbClr val="D34817"/>
              </a:buClr>
              <a:buSzPct val="85000"/>
            </a:pPr>
            <a:r>
              <a:rPr lang="ru-RU" sz="2600" b="1" i="1" dirty="0" err="1" smtClean="0">
                <a:solidFill>
                  <a:srgbClr val="696464"/>
                </a:solidFill>
                <a:latin typeface="Cambria" panose="02040503050406030204" pitchFamily="18" charset="0"/>
              </a:rPr>
              <a:t>Ёжикова</a:t>
            </a:r>
            <a:r>
              <a:rPr lang="ru-RU" sz="2600" b="1" i="1" dirty="0" smtClean="0">
                <a:solidFill>
                  <a:srgbClr val="696464"/>
                </a:solidFill>
                <a:latin typeface="Cambria" panose="02040503050406030204" pitchFamily="18" charset="0"/>
              </a:rPr>
              <a:t> Эра Сергеевна.,</a:t>
            </a:r>
            <a:r>
              <a:rPr lang="ru-RU" sz="2600" i="1" dirty="0" smtClean="0">
                <a:solidFill>
                  <a:srgbClr val="696464"/>
                </a:solidFill>
                <a:latin typeface="Cambria" panose="02040503050406030204" pitchFamily="18" charset="0"/>
              </a:rPr>
              <a:t> </a:t>
            </a:r>
            <a:r>
              <a:rPr lang="ru-RU" sz="2600" i="1" dirty="0">
                <a:solidFill>
                  <a:srgbClr val="696464"/>
                </a:solidFill>
                <a:latin typeface="Cambria" panose="02040503050406030204" pitchFamily="18" charset="0"/>
              </a:rPr>
              <a:t>учитель истории и обществознания  МБОУ СОШ № 36 г. Пензы</a:t>
            </a:r>
            <a:endParaRPr lang="ru-RU" sz="2600" i="1" dirty="0">
              <a:solidFill>
                <a:srgbClr val="696464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977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0A409C-73BD-479C-B40E-7CE4C5E76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141" y="111125"/>
            <a:ext cx="11640270" cy="1396399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+mn-lt"/>
              </a:rPr>
              <a:t>Алгоритм анализа письменного источника, предлагаемый разработчиками </a:t>
            </a:r>
            <a:r>
              <a:rPr lang="ru-RU" sz="3600" b="1" dirty="0" err="1">
                <a:solidFill>
                  <a:srgbClr val="C00000"/>
                </a:solidFill>
                <a:latin typeface="+mn-lt"/>
              </a:rPr>
              <a:t>КИМов</a:t>
            </a:r>
            <a:r>
              <a:rPr lang="ru-RU" sz="3600" b="1" dirty="0">
                <a:solidFill>
                  <a:srgbClr val="C00000"/>
                </a:solidFill>
                <a:latin typeface="+mn-lt"/>
              </a:rPr>
              <a:t> ЕГЭ по истории :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2F85E0-D7B1-4690-B403-2C74F354F3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140" y="1865870"/>
            <a:ext cx="11475720" cy="4788930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ru-RU" sz="3200" b="1" dirty="0"/>
              <a:t>обращать при прочтении задания внимание на то, что нужно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определить</a:t>
            </a:r>
            <a:r>
              <a:rPr lang="ru-RU" sz="3200" b="1" dirty="0"/>
              <a:t> на основании текста (дата, имя, событие или др.) </a:t>
            </a:r>
          </a:p>
          <a:p>
            <a:pPr>
              <a:buFontTx/>
              <a:buChar char="-"/>
            </a:pPr>
            <a:r>
              <a:rPr lang="ru-RU" sz="3200" b="1" dirty="0"/>
              <a:t>найти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ключевые элементы текста</a:t>
            </a:r>
            <a:r>
              <a:rPr lang="ru-RU" sz="3200" b="1" dirty="0"/>
              <a:t>, которые помогут провести атрибуцию </a:t>
            </a:r>
          </a:p>
          <a:p>
            <a:pPr>
              <a:buFontTx/>
              <a:buChar char="-"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обобщить </a:t>
            </a:r>
            <a:r>
              <a:rPr lang="ru-RU" sz="3200" b="1" dirty="0"/>
              <a:t>ключевые элементы, что поможет выйти на «подсказку», связанную с правильным ответом</a:t>
            </a:r>
          </a:p>
          <a:p>
            <a:pPr>
              <a:buFontTx/>
              <a:buChar char="-"/>
            </a:pPr>
            <a:r>
              <a:rPr lang="ru-RU" sz="3200" b="1" dirty="0"/>
              <a:t>соотнести «подсказку», полученную на основании обобщения, с вариантами ответов </a:t>
            </a:r>
          </a:p>
          <a:p>
            <a:pPr>
              <a:buFontTx/>
              <a:buChar char="-"/>
            </a:pPr>
            <a:r>
              <a:rPr lang="ru-RU" sz="3200" b="1" dirty="0"/>
              <a:t>выбрать правильный </a:t>
            </a:r>
            <a:r>
              <a:rPr lang="ru-RU" sz="3200" b="1" dirty="0" smtClean="0"/>
              <a:t>ответ,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сформулировать правильный ответ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372589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8827D9-46B0-4622-B133-D69015A8C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1602"/>
            <a:ext cx="10515600" cy="55943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+mn-lt"/>
              </a:rPr>
              <a:t>Алгоритм работы с текстом: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ADC5FE-E7B9-4733-A110-BE5F6D65C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" y="758824"/>
            <a:ext cx="11811000" cy="5977573"/>
          </a:xfrm>
        </p:spPr>
        <p:txBody>
          <a:bodyPr>
            <a:normAutofit/>
          </a:bodyPr>
          <a:lstStyle/>
          <a:p>
            <a:pPr lvl="0"/>
            <a:r>
              <a:rPr lang="ru-RU" b="1" dirty="0"/>
              <a:t>Читаем первый ознакомительный раз. </a:t>
            </a:r>
          </a:p>
          <a:p>
            <a:pPr lvl="1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Подчеркиваем сразу все маркеры</a:t>
            </a:r>
            <a:r>
              <a:rPr lang="ru-RU" sz="2800" b="1" dirty="0"/>
              <a:t>: имена и фамилии, географические названия, исторические термины, которые могут подсказать хронологию (земства, рекруты, мировые посредники, опричники – все это термины, которые сужают хронологию)</a:t>
            </a:r>
          </a:p>
          <a:p>
            <a:pPr lvl="0"/>
            <a:r>
              <a:rPr lang="ru-RU" b="1" dirty="0"/>
              <a:t>Анализируем маркеры и читаем текст еще раз</a:t>
            </a:r>
          </a:p>
          <a:p>
            <a:pPr lvl="0"/>
            <a:r>
              <a:rPr lang="ru-RU" b="1" dirty="0"/>
              <a:t>Внимательно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читаем вопросы </a:t>
            </a:r>
            <a:r>
              <a:rPr lang="ru-RU" b="1" dirty="0"/>
              <a:t>к тексту. </a:t>
            </a:r>
          </a:p>
          <a:p>
            <a:pPr lvl="1"/>
            <a:r>
              <a:rPr lang="ru-RU" sz="2800" b="1" dirty="0"/>
              <a:t>Сразу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отвечаем на очевидные </a:t>
            </a:r>
            <a:r>
              <a:rPr lang="ru-RU" sz="2800" b="1" dirty="0"/>
              <a:t>(после изучения текста).</a:t>
            </a:r>
          </a:p>
          <a:p>
            <a:pPr lvl="0"/>
            <a:r>
              <a:rPr lang="ru-RU" b="1" dirty="0"/>
              <a:t>Проверяем.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Выписываем нужные цитаты</a:t>
            </a:r>
            <a:r>
              <a:rPr lang="ru-RU" b="1" dirty="0"/>
              <a:t>. </a:t>
            </a:r>
          </a:p>
          <a:p>
            <a:pPr lvl="0"/>
            <a:r>
              <a:rPr lang="ru-RU" b="1" dirty="0"/>
              <a:t>Отвлекаемся на другое задание (можно вернуться к первой части).</a:t>
            </a:r>
          </a:p>
          <a:p>
            <a:pPr lvl="0"/>
            <a:r>
              <a:rPr lang="ru-RU" b="1" dirty="0"/>
              <a:t>После перерыва перечитываем текст. </a:t>
            </a:r>
          </a:p>
          <a:p>
            <a:pPr lvl="1"/>
            <a:r>
              <a:rPr lang="ru-RU" sz="2800" b="1" dirty="0"/>
              <a:t>Уточняем цитирование и переписываем в чистовик.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151403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E95BD5-2A01-4FB4-8E36-B7B5A3738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125"/>
            <a:ext cx="10515600" cy="925195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+mn-lt"/>
              </a:rPr>
              <a:t>Метод анализа «Наполеон»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29AA837E-3D02-461C-8DE4-6B1997416B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7161037"/>
              </p:ext>
            </p:extLst>
          </p:nvPr>
        </p:nvGraphicFramePr>
        <p:xfrm>
          <a:off x="462280" y="944880"/>
          <a:ext cx="11267440" cy="5598159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5719301">
                  <a:extLst>
                    <a:ext uri="{9D8B030D-6E8A-4147-A177-3AD203B41FA5}">
                      <a16:colId xmlns:a16="http://schemas.microsoft.com/office/drawing/2014/main" val="2417909795"/>
                    </a:ext>
                  </a:extLst>
                </a:gridCol>
                <a:gridCol w="5548139">
                  <a:extLst>
                    <a:ext uri="{9D8B030D-6E8A-4147-A177-3AD203B41FA5}">
                      <a16:colId xmlns:a16="http://schemas.microsoft.com/office/drawing/2014/main" val="450975058"/>
                    </a:ext>
                  </a:extLst>
                </a:gridCol>
              </a:tblGrid>
              <a:tr h="7116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«СЛОВА»</a:t>
                      </a:r>
                      <a:endParaRPr lang="ru-RU" sz="2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«ЧИСЛА»</a:t>
                      </a:r>
                      <a:endParaRPr lang="ru-RU" sz="2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6027681"/>
                  </a:ext>
                </a:extLst>
              </a:tr>
              <a:tr h="22236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800" b="1" dirty="0">
                          <a:effectLst/>
                        </a:rPr>
                        <a:t>Термины; речевые обороты;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800" b="1" dirty="0">
                          <a:effectLst/>
                        </a:rPr>
                        <a:t> цитаты фраз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800" b="1">
                          <a:effectLst/>
                        </a:rPr>
                        <a:t>        Даты; количественные показатели; статистические  данные; соотношения</a:t>
                      </a:r>
                      <a:endParaRPr lang="ru-RU" sz="2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12078453"/>
                  </a:ext>
                </a:extLst>
              </a:tr>
              <a:tr h="7885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«ИМЕНА»</a:t>
                      </a:r>
                      <a:endParaRPr lang="ru-RU" sz="2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«ДЕЙСТВИЯ»</a:t>
                      </a:r>
                      <a:endParaRPr lang="ru-RU" sz="2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43133918"/>
                  </a:ext>
                </a:extLst>
              </a:tr>
              <a:tr h="18744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800" b="1" dirty="0">
                          <a:effectLst/>
                        </a:rPr>
                        <a:t>Персоналии; названия городов,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800" b="1" dirty="0">
                          <a:effectLst/>
                        </a:rPr>
                        <a:t>рек и </a:t>
                      </a:r>
                      <a:r>
                        <a:rPr lang="ru-RU" sz="2800" b="1" dirty="0" err="1">
                          <a:effectLst/>
                        </a:rPr>
                        <a:t>др.географических</a:t>
                      </a:r>
                      <a:r>
                        <a:rPr lang="ru-RU" sz="2800" b="1" dirty="0">
                          <a:effectLst/>
                        </a:rPr>
                        <a:t> объектов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800" b="1" dirty="0">
                          <a:effectLst/>
                        </a:rPr>
                        <a:t>     Походы; войны; преобразования в различных сферах и  др.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35901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4125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E873BBB-2614-4E72-A512-9BC60A8F0D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37920"/>
            <a:ext cx="10515600" cy="4351338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Группировки сведений</a:t>
            </a:r>
          </a:p>
          <a:p>
            <a:pPr lvl="1"/>
            <a:r>
              <a:rPr lang="ru-RU" sz="3200" b="1" dirty="0"/>
              <a:t>в графы таблицы вносятся смысловые единицы как из предложенного текста, так и из вариантов ответа,</a:t>
            </a:r>
          </a:p>
          <a:p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Выявление причинно-следственных связей</a:t>
            </a:r>
          </a:p>
          <a:p>
            <a:pPr lvl="1"/>
            <a:r>
              <a:rPr lang="ru-RU" sz="3200" b="1" dirty="0"/>
              <a:t>отклонение «лишних» элементов</a:t>
            </a:r>
          </a:p>
          <a:p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Формулировка выводов</a:t>
            </a:r>
            <a:r>
              <a:rPr lang="ru-RU" sz="3200" b="1" dirty="0"/>
              <a:t> </a:t>
            </a:r>
          </a:p>
          <a:p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Ответ на задание</a:t>
            </a:r>
          </a:p>
          <a:p>
            <a:endParaRPr lang="ru-RU" sz="3200" b="1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09FE2603-20DB-4189-8E8E-7CC386268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2795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+mn-lt"/>
              </a:rPr>
              <a:t>Алгоритм метода анализа «Наполеон»</a:t>
            </a:r>
          </a:p>
        </p:txBody>
      </p:sp>
    </p:spTree>
    <p:extLst>
      <p:ext uri="{BB962C8B-B14F-4D97-AF65-F5344CB8AC3E}">
        <p14:creationId xmlns:p14="http://schemas.microsoft.com/office/powerpoint/2010/main" val="14397995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1ED4DC-DB14-4F19-A8EE-A9E451A51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1286"/>
            <a:ext cx="10515600" cy="92519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+mn-lt"/>
              </a:rPr>
              <a:t>Определение типа источника и вопросы к нему, помогающие анализировать текст:</a:t>
            </a:r>
            <a:endParaRPr lang="ru-RU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7DE16A-807D-44A2-A279-61E40EF17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699" y="1271745"/>
            <a:ext cx="11833997" cy="5464969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1. К документам государственного характера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</a:rPr>
              <a:t> (грамоты, указы, законы, постановления и др.):</a:t>
            </a:r>
            <a:endParaRPr lang="ru-RU" sz="3200" dirty="0">
              <a:solidFill>
                <a:schemeClr val="accent2">
                  <a:lumMod val="50000"/>
                </a:schemeClr>
              </a:solidFill>
            </a:endParaRPr>
          </a:p>
          <a:p>
            <a:pPr lvl="0" fontAlgn="base"/>
            <a:r>
              <a:rPr lang="ru-RU" sz="3200" b="1" i="1" dirty="0"/>
              <a:t>Когда, где и почему появился этот документ?</a:t>
            </a:r>
            <a:endParaRPr lang="ru-RU" sz="3200" dirty="0"/>
          </a:p>
          <a:p>
            <a:pPr lvl="0" fontAlgn="base"/>
            <a:r>
              <a:rPr lang="ru-RU" sz="3200" b="1" i="1" dirty="0"/>
              <a:t>Кто является его автором? Что вам известно об этом человеке?</a:t>
            </a:r>
            <a:endParaRPr lang="ru-RU" sz="3200" dirty="0"/>
          </a:p>
          <a:p>
            <a:pPr lvl="0" fontAlgn="base"/>
            <a:r>
              <a:rPr lang="ru-RU" sz="3200" b="1" i="1" dirty="0"/>
              <a:t>Выделите основные понятия, используемые в документе и объясните их.</a:t>
            </a:r>
            <a:endParaRPr lang="ru-RU" sz="3200" dirty="0"/>
          </a:p>
          <a:p>
            <a:pPr lvl="0" fontAlgn="base"/>
            <a:r>
              <a:rPr lang="ru-RU" sz="3200" b="1" i="1" dirty="0"/>
              <a:t>Интересы каких слоев, групп, классов общества отражают статьи этого документа?</a:t>
            </a:r>
            <a:endParaRPr lang="ru-RU" sz="3200" dirty="0"/>
          </a:p>
          <a:p>
            <a:pPr marL="0" indent="0" fontAlgn="base">
              <a:buNone/>
            </a:pPr>
            <a:endParaRPr lang="ru-RU" sz="3200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080193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77DE16A-807D-44A2-A279-61E40EF17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700" y="1271745"/>
            <a:ext cx="11729720" cy="5464969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</a:rPr>
              <a:t>2. </a:t>
            </a: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К документам международного характера 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</a:rPr>
              <a:t>(договоры, соглашения и др.)</a:t>
            </a:r>
            <a:endParaRPr lang="ru-RU" sz="3200" dirty="0">
              <a:solidFill>
                <a:schemeClr val="accent2">
                  <a:lumMod val="50000"/>
                </a:schemeClr>
              </a:solidFill>
            </a:endParaRPr>
          </a:p>
          <a:p>
            <a:pPr lvl="0" fontAlgn="base"/>
            <a:r>
              <a:rPr lang="ru-RU" sz="3200" b="1" i="1" dirty="0"/>
              <a:t>Охарактеризуйте исторические условия создания этого документа.</a:t>
            </a:r>
            <a:endParaRPr lang="ru-RU" sz="3200" dirty="0"/>
          </a:p>
          <a:p>
            <a:pPr lvl="0" fontAlgn="base"/>
            <a:r>
              <a:rPr lang="ru-RU" sz="3200" b="1" i="1" dirty="0"/>
              <a:t>Назовите основные его положения.</a:t>
            </a:r>
            <a:endParaRPr lang="ru-RU" sz="3200" dirty="0"/>
          </a:p>
          <a:p>
            <a:pPr lvl="0" fontAlgn="base"/>
            <a:r>
              <a:rPr lang="ru-RU" sz="3200" b="1" i="1" dirty="0"/>
              <a:t>Дайте общую оценку этому документу.</a:t>
            </a:r>
            <a:endParaRPr lang="ru-RU" sz="3200" dirty="0"/>
          </a:p>
          <a:p>
            <a:endParaRPr lang="ru-RU" sz="3200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C5D9618C-E49B-40B2-B0AC-E85BAB8C9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0650"/>
            <a:ext cx="10515600" cy="92551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+mn-lt"/>
              </a:rPr>
              <a:t>Определение типа источника и вопросы к нему, помогающие анализировать текст:</a:t>
            </a:r>
            <a:endParaRPr lang="ru-RU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384967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77DE16A-807D-44A2-A279-61E40EF17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520" y="1107440"/>
            <a:ext cx="11765280" cy="5486400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3. К документам политического характера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</a:rPr>
              <a:t> (партийные программы, воззвания, политические документы и др.):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  <a:p>
            <a:pPr lvl="0" fontAlgn="base"/>
            <a:r>
              <a:rPr lang="ru-RU" sz="3200" b="1" i="1" dirty="0"/>
              <a:t>Кто автор документа и каковы его политические взгляды?</a:t>
            </a:r>
            <a:endParaRPr lang="ru-RU" sz="3200" b="1" dirty="0"/>
          </a:p>
          <a:p>
            <a:pPr lvl="0" fontAlgn="base"/>
            <a:r>
              <a:rPr lang="ru-RU" sz="3200" b="1" i="1" dirty="0"/>
              <a:t>К чему призывает и что осуждает автор документа?</a:t>
            </a:r>
            <a:endParaRPr lang="ru-RU" sz="3200" b="1" dirty="0"/>
          </a:p>
          <a:p>
            <a:pPr lvl="0" fontAlgn="base"/>
            <a:r>
              <a:rPr lang="ru-RU" sz="3200" b="1" i="1" dirty="0"/>
              <a:t>Интересы каких слоев населения он выражает?</a:t>
            </a:r>
            <a:endParaRPr lang="ru-RU" sz="3200" b="1" dirty="0"/>
          </a:p>
          <a:p>
            <a:pPr lvl="0" fontAlgn="base"/>
            <a:r>
              <a:rPr lang="ru-RU" sz="3200" b="1" i="1" dirty="0"/>
              <a:t>Дайте историческую оценку этому документу.</a:t>
            </a:r>
            <a:endParaRPr lang="ru-RU" sz="3200" b="1" dirty="0"/>
          </a:p>
          <a:p>
            <a:pPr fontAlgn="base"/>
            <a:endParaRPr lang="ru-RU" sz="3200" b="1" dirty="0"/>
          </a:p>
          <a:p>
            <a:pPr marL="0" indent="0">
              <a:buNone/>
            </a:pPr>
            <a:endParaRPr lang="ru-RU" sz="3200" b="1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F54FAAE2-F862-4DEA-BACB-13BB7BC6E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360" y="172402"/>
            <a:ext cx="10515600" cy="93503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+mn-lt"/>
              </a:rPr>
              <a:t>Определение типа источника и вопросы к нему, помогающие анализировать текст:</a:t>
            </a:r>
            <a:endParaRPr lang="ru-RU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803714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77DE16A-807D-44A2-A279-61E40EF17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520" y="1107440"/>
            <a:ext cx="11765280" cy="5486400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4. К документам исторического характера 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</a:rPr>
              <a:t>(хроники, летописи и др.):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  <a:p>
            <a:pPr lvl="0" fontAlgn="base"/>
            <a:r>
              <a:rPr lang="ru-RU" sz="3200" b="1" i="1" dirty="0"/>
              <a:t>Какому периоду истории, каким событиям посвящен этот документ?</a:t>
            </a:r>
            <a:endParaRPr lang="ru-RU" sz="3200" b="1" dirty="0"/>
          </a:p>
          <a:p>
            <a:pPr lvl="0" fontAlgn="base"/>
            <a:r>
              <a:rPr lang="ru-RU" sz="3200" b="1" i="1" dirty="0"/>
              <a:t>Как автор объясняет причины, излагает ход и определяет значение исторических событий?</a:t>
            </a:r>
            <a:endParaRPr lang="ru-RU" sz="3200" b="1" dirty="0"/>
          </a:p>
          <a:p>
            <a:pPr lvl="0" fontAlgn="base"/>
            <a:r>
              <a:rPr lang="ru-RU" sz="3200" b="1" i="1" dirty="0"/>
              <a:t>Как автор относится к описываемым событиям?</a:t>
            </a:r>
            <a:endParaRPr lang="ru-RU" sz="3200" b="1" dirty="0"/>
          </a:p>
          <a:p>
            <a:pPr lvl="0" fontAlgn="base"/>
            <a:r>
              <a:rPr lang="ru-RU" sz="3200" b="1" i="1" dirty="0"/>
              <a:t>Оцените научно-историческую значимость этого документа.</a:t>
            </a:r>
            <a:endParaRPr lang="ru-RU" sz="3200" b="1" dirty="0"/>
          </a:p>
          <a:p>
            <a:pPr fontAlgn="base"/>
            <a:endParaRPr lang="ru-RU" sz="3200" b="1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C211B0DE-1886-4198-BE7A-E962A64AC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725" y="171450"/>
            <a:ext cx="10515600" cy="93662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+mn-lt"/>
              </a:rPr>
              <a:t>Определение типа источника и вопросы к нему, помогающие анализировать текст:</a:t>
            </a:r>
            <a:endParaRPr lang="ru-RU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577516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77DE16A-807D-44A2-A279-61E40EF17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360" y="1260474"/>
            <a:ext cx="11765280" cy="5486400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5. К документам личностного характера 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</a:rPr>
              <a:t>(мемуары, дневники, письма и др.)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  <a:p>
            <a:pPr lvl="0" fontAlgn="base"/>
            <a:r>
              <a:rPr lang="ru-RU" sz="3200" b="1" i="1" dirty="0"/>
              <a:t>Кто автор документа? Каково его социальное положение? Какова его причастность к описываемым событиям?</a:t>
            </a:r>
            <a:endParaRPr lang="ru-RU" sz="3200" b="1" dirty="0"/>
          </a:p>
          <a:p>
            <a:pPr lvl="0" fontAlgn="base"/>
            <a:r>
              <a:rPr lang="ru-RU" sz="3200" b="1" i="1" dirty="0"/>
              <a:t>Какому историческому событию посвящен документ?</a:t>
            </a:r>
            <a:endParaRPr lang="ru-RU" sz="3200" b="1" dirty="0"/>
          </a:p>
          <a:p>
            <a:pPr lvl="0" fontAlgn="base"/>
            <a:r>
              <a:rPr lang="ru-RU" sz="3200" b="1" i="1" dirty="0"/>
              <a:t>Как автор относится к происходящему?</a:t>
            </a:r>
            <a:endParaRPr lang="ru-RU" sz="3200" b="1" dirty="0"/>
          </a:p>
          <a:p>
            <a:pPr lvl="0" fontAlgn="base"/>
            <a:r>
              <a:rPr lang="ru-RU" sz="3200" b="1" i="1" dirty="0"/>
              <a:t>В какой мере этот документ может быть использован в качестве исторического источника?</a:t>
            </a:r>
            <a:endParaRPr lang="ru-RU" sz="3200" b="1" dirty="0"/>
          </a:p>
          <a:p>
            <a:pPr fontAlgn="base"/>
            <a:endParaRPr lang="ru-RU" sz="3200" b="1" dirty="0"/>
          </a:p>
          <a:p>
            <a:endParaRPr lang="ru-RU" sz="3200" b="1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A4B030EF-76C5-4812-BC3D-392D28E7DFA4}"/>
              </a:ext>
            </a:extLst>
          </p:cNvPr>
          <p:cNvSpPr txBox="1">
            <a:spLocks/>
          </p:cNvSpPr>
          <p:nvPr/>
        </p:nvSpPr>
        <p:spPr>
          <a:xfrm>
            <a:off x="929640" y="111126"/>
            <a:ext cx="10515600" cy="10979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>
                <a:solidFill>
                  <a:srgbClr val="C00000"/>
                </a:solidFill>
                <a:latin typeface="+mn-lt"/>
              </a:rPr>
              <a:t>Определение типа источника и вопросы к нему, помогающие анализировать текст:</a:t>
            </a:r>
            <a:endParaRPr lang="ru-RU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3355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553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+mn-lt"/>
              </a:rPr>
              <a:t>Задание 6</a:t>
            </a:r>
            <a:endParaRPr lang="ru-RU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7567" y="1080656"/>
            <a:ext cx="1142901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Задание № 6 - 2 балла</a:t>
            </a:r>
            <a:r>
              <a:rPr lang="ru-RU" sz="3200" b="1" dirty="0" smtClean="0"/>
              <a:t>. Анализ отрывка </a:t>
            </a:r>
            <a:r>
              <a:rPr lang="ru-RU" sz="3200" b="1" dirty="0"/>
              <a:t>из исторического источника. </a:t>
            </a:r>
            <a:r>
              <a:rPr lang="ru-RU" sz="3200" b="1" dirty="0" smtClean="0"/>
              <a:t>Выбор правильных вариантов ответа из предложенных.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642653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069B579-22CC-4B93-B8E0-2E92963D8F2A}"/>
              </a:ext>
            </a:extLst>
          </p:cNvPr>
          <p:cNvSpPr/>
          <p:nvPr/>
        </p:nvSpPr>
        <p:spPr>
          <a:xfrm>
            <a:off x="345440" y="1046480"/>
            <a:ext cx="11501120" cy="5529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50"/>
              </a:spcBef>
              <a:spcAft>
                <a:spcPts val="1500"/>
              </a:spcAft>
            </a:pPr>
            <a:r>
              <a:rPr lang="ru-RU" sz="3200" b="1" dirty="0">
                <a:solidFill>
                  <a:schemeClr val="accent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Задания 13 и 14 </a:t>
            </a:r>
            <a:r>
              <a:rPr lang="ru-RU" sz="3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представляют </a:t>
            </a:r>
            <a:r>
              <a:rPr lang="ru-RU" sz="3200" b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собои</a:t>
            </a:r>
            <a:r>
              <a:rPr lang="ru-RU" sz="3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̆ комплекс заданий, связанных с анализом письменного исторического источника (предполагают проведение </a:t>
            </a:r>
            <a:r>
              <a:rPr lang="ru-RU" sz="3200" b="1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атрибуции источника</a:t>
            </a:r>
            <a:r>
              <a:rPr lang="ru-RU" sz="3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; привлечение исторических знаний для </a:t>
            </a:r>
            <a:r>
              <a:rPr lang="ru-RU" sz="3200" b="1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анализа проблематики источника</a:t>
            </a:r>
            <a:r>
              <a:rPr lang="ru-RU" sz="3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; </a:t>
            </a:r>
            <a:r>
              <a:rPr lang="ru-RU" sz="3200" b="1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извлечение информации</a:t>
            </a:r>
            <a:r>
              <a:rPr lang="ru-RU" sz="3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32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450"/>
              </a:spcBef>
              <a:spcAft>
                <a:spcPts val="1500"/>
              </a:spcAft>
            </a:pP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№13 </a:t>
            </a:r>
            <a:r>
              <a:rPr lang="ru-RU" sz="3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– 2 балла. Задание на атрибуцию текста. В данном задании проверяется умение определять авторство источника, время, обстоятельства и цели его создания и т.п.</a:t>
            </a:r>
            <a:endParaRPr lang="ru-RU" sz="32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450"/>
              </a:spcBef>
              <a:spcAft>
                <a:spcPts val="1500"/>
              </a:spcAft>
            </a:pP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№ 14 </a:t>
            </a:r>
            <a:r>
              <a:rPr lang="ru-RU" sz="3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– 2 балла. Задание предполагает </a:t>
            </a:r>
            <a:r>
              <a:rPr lang="ru-RU" sz="3200" b="1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поиск в источнике информации, </a:t>
            </a:r>
            <a:r>
              <a:rPr lang="ru-RU" sz="3200" b="1" i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представленнои</a:t>
            </a:r>
            <a:r>
              <a:rPr lang="ru-RU" sz="3200" b="1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̆ в явном виде.</a:t>
            </a:r>
            <a:endParaRPr lang="ru-RU" sz="32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044F44-096C-4C00-99EF-74DC160FCC1C}"/>
              </a:ext>
            </a:extLst>
          </p:cNvPr>
          <p:cNvSpPr txBox="1"/>
          <p:nvPr/>
        </p:nvSpPr>
        <p:spPr>
          <a:xfrm>
            <a:off x="4185920" y="142240"/>
            <a:ext cx="31325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Задания 13, 14</a:t>
            </a:r>
          </a:p>
        </p:txBody>
      </p:sp>
    </p:spTree>
    <p:extLst>
      <p:ext uri="{BB962C8B-B14F-4D97-AF65-F5344CB8AC3E}">
        <p14:creationId xmlns:p14="http://schemas.microsoft.com/office/powerpoint/2010/main" val="2643918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DCE225-344F-4F03-9892-85C67090D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2885"/>
            <a:ext cx="10515600" cy="732155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+mn-lt"/>
              </a:rPr>
              <a:t>Задание 17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7EA6765-8041-4461-A219-B4C484DD7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240" y="1093470"/>
            <a:ext cx="11668760" cy="52971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>
                <a:solidFill>
                  <a:schemeClr val="accent1"/>
                </a:solidFill>
              </a:rPr>
              <a:t>Задание №17 </a:t>
            </a:r>
            <a:r>
              <a:rPr lang="ru-RU" sz="3200" b="1" dirty="0"/>
              <a:t>– 3 балла. </a:t>
            </a:r>
          </a:p>
          <a:p>
            <a:pPr marL="0" indent="0">
              <a:buNone/>
            </a:pPr>
            <a:r>
              <a:rPr lang="ru-RU" sz="3200" b="1" dirty="0"/>
              <a:t>Задание посвящено </a:t>
            </a:r>
            <a:r>
              <a:rPr lang="ru-RU" sz="3200" b="1" dirty="0" err="1"/>
              <a:t>Великои</a:t>
            </a:r>
            <a:r>
              <a:rPr lang="ru-RU" sz="3200" b="1" dirty="0"/>
              <a:t>̆ </a:t>
            </a:r>
            <a:r>
              <a:rPr lang="ru-RU" sz="3200" b="1" dirty="0" err="1"/>
              <a:t>Отечественнои</a:t>
            </a:r>
            <a:r>
              <a:rPr lang="ru-RU" sz="3200" b="1" dirty="0"/>
              <a:t>̆ </a:t>
            </a:r>
            <a:r>
              <a:rPr lang="ru-RU" sz="3200" b="1" dirty="0" err="1"/>
              <a:t>войне</a:t>
            </a:r>
            <a:r>
              <a:rPr lang="ru-RU" sz="3200" b="1" dirty="0"/>
              <a:t>. Требуется проанализировать два исторических источника, на основе анализа сделать вывод о событии, которому они посвящены, а также извлечь информацию из источников на основе заданного </a:t>
            </a:r>
            <a:r>
              <a:rPr lang="ru-RU" sz="3200" b="1" dirty="0" smtClean="0"/>
              <a:t>критерия</a:t>
            </a:r>
            <a:r>
              <a:rPr lang="ru-RU" sz="3200" b="1" dirty="0"/>
              <a:t> </a:t>
            </a:r>
            <a:r>
              <a:rPr lang="ru-RU" sz="3200" b="1" dirty="0" smtClean="0"/>
              <a:t>(</a:t>
            </a:r>
            <a:r>
              <a:rPr lang="ru-RU" sz="3200" b="1" i="1" dirty="0" smtClean="0"/>
              <a:t>предполагает проведение атрибуции, </a:t>
            </a:r>
            <a:r>
              <a:rPr lang="ru-RU" sz="3200" b="1" i="1" dirty="0"/>
              <a:t>использование контекстной информации, извлечение информации, представленной в явном </a:t>
            </a:r>
            <a:r>
              <a:rPr lang="ru-RU" sz="3200" b="1" i="1" dirty="0" smtClean="0"/>
              <a:t>виде</a:t>
            </a:r>
            <a:r>
              <a:rPr lang="ru-RU" sz="3200" b="1" dirty="0" smtClean="0"/>
              <a:t>).</a:t>
            </a:r>
            <a:endParaRPr lang="ru-RU" sz="3200" b="1" dirty="0"/>
          </a:p>
          <a:p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036351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7C67E3-BD28-4058-91C1-44A1F63F9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765"/>
            <a:ext cx="10515600" cy="915035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+mn-lt"/>
              </a:rPr>
              <a:t>Проблема учащихся:</a:t>
            </a:r>
            <a:endParaRPr lang="ru-RU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CF6D44E-2C5F-424F-90F5-AEAD4BCEF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280" y="1066800"/>
            <a:ext cx="11831320" cy="5791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b="1" dirty="0"/>
              <a:t>Серьезная проблема современных выпускников заключается в неумении проводить анализ исторических </a:t>
            </a:r>
            <a:r>
              <a:rPr lang="ru-RU" sz="3200" b="1" dirty="0" smtClean="0"/>
              <a:t>источников</a:t>
            </a:r>
            <a:r>
              <a:rPr lang="ru-RU" sz="3200" b="1" dirty="0"/>
              <a:t>:</a:t>
            </a:r>
            <a:endParaRPr lang="ru-RU" sz="3200" b="1" dirty="0" smtClean="0"/>
          </a:p>
          <a:p>
            <a:r>
              <a:rPr lang="ru-RU" sz="3200" b="1" dirty="0" smtClean="0"/>
              <a:t>неумение </a:t>
            </a:r>
            <a:r>
              <a:rPr lang="ru-RU" sz="3200" b="1" dirty="0"/>
              <a:t>работать с информацией: сопоставлять, соотносить, искать, конкретизировать, прогнозировать; неумение анализировать самостоятельно описанную ситуацию</a:t>
            </a:r>
          </a:p>
          <a:p>
            <a:r>
              <a:rPr lang="ru-RU" sz="3200" b="1" dirty="0"/>
              <a:t>отсутствие навыка целостного анализа информации</a:t>
            </a:r>
          </a:p>
          <a:p>
            <a:r>
              <a:rPr lang="ru-RU" sz="3200" b="1" dirty="0"/>
              <a:t>неумение работать с текстами в непривычной форме (фрагментарность, избыточность, сочетание разных жанров)</a:t>
            </a:r>
          </a:p>
          <a:p>
            <a:r>
              <a:rPr lang="ru-RU" sz="3200" b="1" dirty="0"/>
              <a:t>неумение соотнести разные виды информации, сравнить их с условиями задачи, выбрать главное, отсечь лишнее, самостоятельно воспользоваться имеющимися знаниями и навыками.</a:t>
            </a:r>
          </a:p>
          <a:p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44844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8DCD49-6F6A-4E5E-9864-FDCCD8C39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922"/>
            <a:ext cx="10515600" cy="74199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+mn-lt"/>
              </a:rPr>
              <a:t>Проблема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892ADD-793E-48E4-82E4-AE30B1E947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" y="883920"/>
            <a:ext cx="11699240" cy="478536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Одна </a:t>
            </a:r>
            <a:r>
              <a:rPr lang="ru-RU" sz="3200" b="1" dirty="0"/>
              <a:t>из важнейших причин этого неумения в том, что что современные школьники читают мало и порой с трудом понимают прочитанное. </a:t>
            </a:r>
          </a:p>
          <a:p>
            <a:r>
              <a:rPr lang="ru-RU" sz="3200" b="1" dirty="0"/>
              <a:t>Но навыки работы с текстом являются первостепенными в учебе и жизни: учеба в ВУЗе, в обычной жизни оформление различных документов, умение вести беседу, спор, дискуссию, навык понимать прочитанное.</a:t>
            </a:r>
          </a:p>
          <a:p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459044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348B9D-FB50-49CC-B389-CC3E1F8E5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765"/>
            <a:ext cx="10515600" cy="955675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+mn-lt"/>
              </a:rPr>
              <a:t>Этапы работы с текстом</a:t>
            </a:r>
          </a:p>
        </p:txBody>
      </p:sp>
      <p:pic>
        <p:nvPicPr>
          <p:cNvPr id="1027" name="Рисунок 13" descr="http://his.1september.ru/2009/20/36-2.jpg">
            <a:extLst>
              <a:ext uri="{FF2B5EF4-FFF2-40B4-BE49-F238E27FC236}">
                <a16:creationId xmlns:a16="http://schemas.microsoft.com/office/drawing/2014/main" id="{12C150BB-DE2A-4874-A951-E8702F5440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683" y="1295082"/>
            <a:ext cx="11614116" cy="4506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3231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508C7E23-5B95-4CCA-9205-EE8161405C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6005669"/>
              </p:ext>
            </p:extLst>
          </p:nvPr>
        </p:nvGraphicFramePr>
        <p:xfrm>
          <a:off x="404471" y="159583"/>
          <a:ext cx="11573064" cy="2868907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414926">
                  <a:extLst>
                    <a:ext uri="{9D8B030D-6E8A-4147-A177-3AD203B41FA5}">
                      <a16:colId xmlns:a16="http://schemas.microsoft.com/office/drawing/2014/main" val="134989752"/>
                    </a:ext>
                  </a:extLst>
                </a:gridCol>
                <a:gridCol w="1839582">
                  <a:extLst>
                    <a:ext uri="{9D8B030D-6E8A-4147-A177-3AD203B41FA5}">
                      <a16:colId xmlns:a16="http://schemas.microsoft.com/office/drawing/2014/main" val="3826673877"/>
                    </a:ext>
                  </a:extLst>
                </a:gridCol>
                <a:gridCol w="7038474">
                  <a:extLst>
                    <a:ext uri="{9D8B030D-6E8A-4147-A177-3AD203B41FA5}">
                      <a16:colId xmlns:a16="http://schemas.microsoft.com/office/drawing/2014/main" val="24902489"/>
                    </a:ext>
                  </a:extLst>
                </a:gridCol>
                <a:gridCol w="2280082">
                  <a:extLst>
                    <a:ext uri="{9D8B030D-6E8A-4147-A177-3AD203B41FA5}">
                      <a16:colId xmlns:a16="http://schemas.microsoft.com/office/drawing/2014/main" val="465261320"/>
                    </a:ext>
                  </a:extLst>
                </a:gridCol>
              </a:tblGrid>
              <a:tr h="6229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№</a:t>
                      </a:r>
                      <a:br>
                        <a:rPr lang="ru-RU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</a:br>
                      <a:endParaRPr lang="ru-RU" sz="24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969" marR="24969" marT="24969" marB="24969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Уровни понимания текста</a:t>
                      </a:r>
                      <a:endParaRPr lang="ru-RU" sz="24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969" marR="24969" marT="24969" marB="24969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Применяемые </a:t>
                      </a:r>
                      <a:r>
                        <a:rPr lang="ru-RU" sz="2400" b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общеучебные</a:t>
                      </a:r>
                      <a:r>
                        <a:rPr lang="ru-RU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br>
                        <a:rPr lang="ru-RU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ru-RU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и предметные навыки</a:t>
                      </a:r>
                      <a:endParaRPr lang="ru-RU" sz="24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969" marR="24969" marT="24969" marB="24969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Фазы чтения текста</a:t>
                      </a:r>
                      <a:endParaRPr lang="ru-RU" sz="24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969" marR="24969" marT="24969" marB="24969"/>
                </a:tc>
                <a:extLst>
                  <a:ext uri="{0D108BD9-81ED-4DB2-BD59-A6C34878D82A}">
                    <a16:rowId xmlns:a16="http://schemas.microsoft.com/office/drawing/2014/main" val="170932460"/>
                  </a:ext>
                </a:extLst>
              </a:tr>
              <a:tr h="17216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1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969" marR="24969" marT="24969" marB="24969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Выявление информации</a:t>
                      </a:r>
                      <a:endParaRPr lang="ru-RU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969" marR="24969" marT="24969" marB="24969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– отделение главного от второстепенного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– выявление необходимых элементов информации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– сравнение содержащейся в двух текстах информации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969" marR="24969" marT="24969" marB="24969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Раскрытие содержания текста</a:t>
                      </a:r>
                      <a:endParaRPr lang="ru-RU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969" marR="24969" marT="24969" marB="24969"/>
                </a:tc>
                <a:extLst>
                  <a:ext uri="{0D108BD9-81ED-4DB2-BD59-A6C34878D82A}">
                    <a16:rowId xmlns:a16="http://schemas.microsoft.com/office/drawing/2014/main" val="164899916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048104"/>
              </p:ext>
            </p:extLst>
          </p:nvPr>
        </p:nvGraphicFramePr>
        <p:xfrm>
          <a:off x="404471" y="3028490"/>
          <a:ext cx="11573064" cy="2610258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408724">
                  <a:extLst>
                    <a:ext uri="{9D8B030D-6E8A-4147-A177-3AD203B41FA5}">
                      <a16:colId xmlns:a16="http://schemas.microsoft.com/office/drawing/2014/main" val="1579583200"/>
                    </a:ext>
                  </a:extLst>
                </a:gridCol>
                <a:gridCol w="1821721">
                  <a:extLst>
                    <a:ext uri="{9D8B030D-6E8A-4147-A177-3AD203B41FA5}">
                      <a16:colId xmlns:a16="http://schemas.microsoft.com/office/drawing/2014/main" val="447484160"/>
                    </a:ext>
                  </a:extLst>
                </a:gridCol>
                <a:gridCol w="7050505">
                  <a:extLst>
                    <a:ext uri="{9D8B030D-6E8A-4147-A177-3AD203B41FA5}">
                      <a16:colId xmlns:a16="http://schemas.microsoft.com/office/drawing/2014/main" val="4188286807"/>
                    </a:ext>
                  </a:extLst>
                </a:gridCol>
                <a:gridCol w="2292114">
                  <a:extLst>
                    <a:ext uri="{9D8B030D-6E8A-4147-A177-3AD203B41FA5}">
                      <a16:colId xmlns:a16="http://schemas.microsoft.com/office/drawing/2014/main" val="2257454596"/>
                    </a:ext>
                  </a:extLst>
                </a:gridCol>
              </a:tblGrid>
              <a:tr h="17216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969" marR="24969" marT="24969" marB="24969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Осмысление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969" marR="24969" marT="24969" marB="24969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– сопоставительный анализ источников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– оценивание источника, события с определённой позиции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– установление причинно-следственных </a:t>
                      </a:r>
                      <a:r>
                        <a:rPr lang="ru-RU" sz="2400" dirty="0" smtClean="0">
                          <a:effectLst/>
                        </a:rPr>
                        <a:t>связей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</a:rPr>
                        <a:t>– определение позиции автора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</a:rPr>
                        <a:t>– соотнесение новой информации с имеющимися знаниями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969" marR="24969" marT="24969" marB="24969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Интерпретация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969" marR="24969" marT="24969" marB="24969"/>
                </a:tc>
                <a:extLst>
                  <a:ext uri="{0D108BD9-81ED-4DB2-BD59-A6C34878D82A}">
                    <a16:rowId xmlns:a16="http://schemas.microsoft.com/office/drawing/2014/main" val="103214028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044056"/>
              </p:ext>
            </p:extLst>
          </p:nvPr>
        </p:nvGraphicFramePr>
        <p:xfrm>
          <a:off x="404471" y="4907228"/>
          <a:ext cx="11612880" cy="1172318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426802">
                  <a:extLst>
                    <a:ext uri="{9D8B030D-6E8A-4147-A177-3AD203B41FA5}">
                      <a16:colId xmlns:a16="http://schemas.microsoft.com/office/drawing/2014/main" val="1149385620"/>
                    </a:ext>
                  </a:extLst>
                </a:gridCol>
                <a:gridCol w="1803643">
                  <a:extLst>
                    <a:ext uri="{9D8B030D-6E8A-4147-A177-3AD203B41FA5}">
                      <a16:colId xmlns:a16="http://schemas.microsoft.com/office/drawing/2014/main" val="1865476973"/>
                    </a:ext>
                  </a:extLst>
                </a:gridCol>
                <a:gridCol w="7026442">
                  <a:extLst>
                    <a:ext uri="{9D8B030D-6E8A-4147-A177-3AD203B41FA5}">
                      <a16:colId xmlns:a16="http://schemas.microsoft.com/office/drawing/2014/main" val="3080680523"/>
                    </a:ext>
                  </a:extLst>
                </a:gridCol>
                <a:gridCol w="2355993">
                  <a:extLst>
                    <a:ext uri="{9D8B030D-6E8A-4147-A177-3AD203B41FA5}">
                      <a16:colId xmlns:a16="http://schemas.microsoft.com/office/drawing/2014/main" val="370279069"/>
                    </a:ext>
                  </a:extLst>
                </a:gridCol>
              </a:tblGrid>
              <a:tr h="11723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969" marR="24969" marT="24969" marB="24969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Преобразование</a:t>
                      </a:r>
                      <a:endParaRPr lang="ru-RU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969" marR="24969" marT="24969" marB="24969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– определение собственной точки зрения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– аргументация собственного мнения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969" marR="24969" marT="24969" marB="24969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Присвоение</a:t>
                      </a:r>
                      <a:endParaRPr lang="ru-RU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969" marR="24969" marT="24969" marB="24969"/>
                </a:tc>
                <a:extLst>
                  <a:ext uri="{0D108BD9-81ED-4DB2-BD59-A6C34878D82A}">
                    <a16:rowId xmlns:a16="http://schemas.microsoft.com/office/drawing/2014/main" val="1981046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8010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A109AE5-D740-4393-8D32-5622956E0DA9}"/>
              </a:ext>
            </a:extLst>
          </p:cNvPr>
          <p:cNvSpPr/>
          <p:nvPr/>
        </p:nvSpPr>
        <p:spPr>
          <a:xfrm>
            <a:off x="371323" y="379212"/>
            <a:ext cx="11347621" cy="206210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2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Таким образом, работа с информацией неизбежно требует от учащихся владения определёнными навыками, что, в свою очередь, позволяет им последовательно выполнять все указанные операции с текстом.</a:t>
            </a:r>
            <a:endParaRPr lang="ru-RU" sz="3200" b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7495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674</Words>
  <Application>Microsoft Office PowerPoint</Application>
  <PresentationFormat>Широкоэкранный</PresentationFormat>
  <Paragraphs>109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Cambria</vt:lpstr>
      <vt:lpstr>Times New Roman</vt:lpstr>
      <vt:lpstr>Тема Office</vt:lpstr>
      <vt:lpstr>Анализ письменного источника</vt:lpstr>
      <vt:lpstr>Задание 6</vt:lpstr>
      <vt:lpstr>Презентация PowerPoint</vt:lpstr>
      <vt:lpstr>Задание 17</vt:lpstr>
      <vt:lpstr>Проблема учащихся:</vt:lpstr>
      <vt:lpstr>Проблема</vt:lpstr>
      <vt:lpstr>Этапы работы с текстом</vt:lpstr>
      <vt:lpstr>Презентация PowerPoint</vt:lpstr>
      <vt:lpstr>Презентация PowerPoint</vt:lpstr>
      <vt:lpstr>Алгоритм анализа письменного источника, предлагаемый разработчиками КИМов ЕГЭ по истории : </vt:lpstr>
      <vt:lpstr>Алгоритм работы с текстом:</vt:lpstr>
      <vt:lpstr>Метод анализа «Наполеон»</vt:lpstr>
      <vt:lpstr>Алгоритм метода анализа «Наполеон»</vt:lpstr>
      <vt:lpstr>Определение типа источника и вопросы к нему, помогающие анализировать текст:</vt:lpstr>
      <vt:lpstr>Определение типа источника и вопросы к нему, помогающие анализировать текст:</vt:lpstr>
      <vt:lpstr>Определение типа источника и вопросы к нему, помогающие анализировать текст:</vt:lpstr>
      <vt:lpstr>Определение типа источника и вопросы к нему, помогающие анализировать текст: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Эра</dc:creator>
  <cp:lastModifiedBy>НМЦ4</cp:lastModifiedBy>
  <cp:revision>17</cp:revision>
  <dcterms:created xsi:type="dcterms:W3CDTF">2025-04-05T04:50:18Z</dcterms:created>
  <dcterms:modified xsi:type="dcterms:W3CDTF">2025-04-11T08:56:33Z</dcterms:modified>
</cp:coreProperties>
</file>