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8" r:id="rId7"/>
    <p:sldId id="260" r:id="rId8"/>
    <p:sldId id="261" r:id="rId9"/>
    <p:sldId id="264" r:id="rId10"/>
    <p:sldId id="265" r:id="rId11"/>
    <p:sldId id="262" r:id="rId12"/>
    <p:sldId id="266" r:id="rId13"/>
    <p:sldId id="267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E9AEDF-C5CA-4E96-8F75-02016E6AA0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72067CB-1866-4E96-98C2-D57CC15703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7B4295-0B7E-44FA-8BA1-7270C1B41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BF776-22AB-4078-92CE-F8760614E322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6CD4C8-8591-4708-BBC1-BD9D7656F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1F4A36-2834-46D3-97FD-00DA05EAF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B2DB-CC0A-481B-B191-6C0F1FE3D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671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C48350-CD03-41D1-BAE2-AFEDFBCE9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CD01AF2-3E32-47F1-9570-A5DB7CB633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5C31C9-2BC1-4F58-B680-A8F1C74C8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BF776-22AB-4078-92CE-F8760614E322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6CB48C-5F79-4969-B4FE-DC4D06FDC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4B0871-DA76-4AA1-B306-F072B2DA6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B2DB-CC0A-481B-B191-6C0F1FE3D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354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916AE5E-02C9-4D3F-A517-C831FF3428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FA19135-BEA8-4E69-AE48-2987C89D8E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AC6D6B-D9F8-4AF7-8D4C-5017DC98B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BF776-22AB-4078-92CE-F8760614E322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B3BAE0-813B-4949-BC77-4BFEEB7BC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4635F7-E46A-4661-82D3-8E5DFCD05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B2DB-CC0A-481B-B191-6C0F1FE3D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37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DF4CB2-A67F-4EBF-A92D-608FD4BA9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E51FA1-AD5C-452B-A01F-C5915766F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7C6CBF-F0D5-4123-A762-414C3FCE1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BF776-22AB-4078-92CE-F8760614E322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E2D077-7C79-4D37-A508-7650236C8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61E7D3-7C9A-46BE-92A3-DF41F5F33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B2DB-CC0A-481B-B191-6C0F1FE3D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79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317ED8-D393-40B6-9976-F5AF2916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75EE58-9C0D-4789-B856-D8D587396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0D5D12-5C32-4D84-9420-E43A81B4C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BF776-22AB-4078-92CE-F8760614E322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60AB3A-2D9A-4E32-9888-B0EE4CFE0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B7B44B-1FFD-48CF-8F9F-1427661B3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B2DB-CC0A-481B-B191-6C0F1FE3D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208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8F4884-DD26-41F0-AF64-EA49DEF01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01F270-E13B-465F-92D5-EDC4B892D5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5C911D0-10B2-40D7-8917-F9F0E7B33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AB66B4F-15B0-4BE6-847F-CD711108A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BF776-22AB-4078-92CE-F8760614E322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C6C56C-C283-42C5-9B44-5C2741BEA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45EA5F3-1E97-4E4C-A78A-F5626B60A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B2DB-CC0A-481B-B191-6C0F1FE3D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49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169B90-88A2-4D14-8277-8A1D51B4A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2970862-99BF-43C6-BC12-D9F3702E72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3241771-2833-465F-A87D-B989141955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0A00371-ECA6-4272-84E4-3F6CE84FED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1B7EFB9-DD95-474F-B317-D9DB3A19B1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B4E94A5-37FE-4F15-958C-9D900ABD4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BF776-22AB-4078-92CE-F8760614E322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F410A15-E687-4F27-B5E3-5518DCB56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C576C02-3D6A-4C2B-B048-8D607344C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B2DB-CC0A-481B-B191-6C0F1FE3D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104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312B74-DD0A-4BF2-9E9F-1C4525B82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5B6A07D-73C2-4DF0-B09A-49B60BB69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BF776-22AB-4078-92CE-F8760614E322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E9DE7D0-7AF1-427F-B6CF-033866C55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809C129-2C84-4383-930F-3282516A8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B2DB-CC0A-481B-B191-6C0F1FE3D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7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E44E3A2-7AE3-4E31-889D-2FD7E043B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BF776-22AB-4078-92CE-F8760614E322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24B16F8-AD55-48DF-B620-864932BB0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CD7298E-D8DC-4BAD-8BF7-D64C10CA8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B2DB-CC0A-481B-B191-6C0F1FE3D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67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45E970-6414-4546-B922-FD230CF33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A891B1-C079-4EFB-9040-E9EBF632C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F82589A-56B4-432F-B94B-AC5DA79DE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F89D2B4-F8A3-45B8-9BD8-2C9413377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BF776-22AB-4078-92CE-F8760614E322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0C4D017-B924-4615-99B7-D5E1E52A2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58BC705-7907-4A81-B7CB-1B9F6351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B2DB-CC0A-481B-B191-6C0F1FE3D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290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D0044F-1A45-4E6E-96A6-08D533F88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388DCA3-2988-4EFE-B0DD-C8E82A2685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606FF41-A166-4EFB-B43B-F74D72C8C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9121176-3EF2-4A9A-8E3F-0F58617C4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BF776-22AB-4078-92CE-F8760614E322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B413170-A587-483D-8762-BF91E67E8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1A7783C-340E-4183-B98B-ABD5D3197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8B2DB-CC0A-481B-B191-6C0F1FE3D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213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67F3FB-B8A1-433D-B2E3-34C0CFD3E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1C42F53-2870-47BC-A8F6-85714A067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214737-F119-46ED-AEE4-DDCB74D5F7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BF776-22AB-4078-92CE-F8760614E322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D7A2B0-85A1-443A-AE49-F46FCD5ACD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B0CF48-DFC8-4D2C-AA1F-805F9DA02B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8B2DB-CC0A-481B-B191-6C0F1FE3D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657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0F2AEB-D1C2-4D39-AB0C-984D4218EB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5022" y="1455738"/>
            <a:ext cx="9677753" cy="23876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КАК РАБОТАТЬ С КАРТАМИ  ПО ИСТОРИИ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99377" y="5032304"/>
            <a:ext cx="693137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580"/>
              </a:spcBef>
              <a:buClr>
                <a:srgbClr val="D34817"/>
              </a:buClr>
              <a:buSzPct val="85000"/>
            </a:pPr>
            <a:r>
              <a:rPr lang="ru-RU" sz="2600" b="1" i="1" dirty="0" err="1" smtClean="0">
                <a:solidFill>
                  <a:srgbClr val="696464"/>
                </a:solidFill>
                <a:latin typeface="Cambria" panose="02040503050406030204" pitchFamily="18" charset="0"/>
              </a:rPr>
              <a:t>Кабакова</a:t>
            </a:r>
            <a:r>
              <a:rPr lang="ru-RU" sz="2600" b="1" i="1" dirty="0" smtClean="0">
                <a:solidFill>
                  <a:srgbClr val="696464"/>
                </a:solidFill>
                <a:latin typeface="Cambria" panose="02040503050406030204" pitchFamily="18" charset="0"/>
              </a:rPr>
              <a:t> М.Е.,</a:t>
            </a:r>
            <a:r>
              <a:rPr lang="ru-RU" sz="2600" i="1" dirty="0" smtClean="0">
                <a:solidFill>
                  <a:srgbClr val="696464"/>
                </a:solidFill>
                <a:latin typeface="Cambria" panose="02040503050406030204" pitchFamily="18" charset="0"/>
              </a:rPr>
              <a:t> </a:t>
            </a:r>
            <a:r>
              <a:rPr lang="ru-RU" sz="2600" i="1" dirty="0">
                <a:solidFill>
                  <a:srgbClr val="696464"/>
                </a:solidFill>
                <a:latin typeface="Cambria" panose="02040503050406030204" pitchFamily="18" charset="0"/>
              </a:rPr>
              <a:t>учитель истории и обществознания  МБОУ СОШ № </a:t>
            </a:r>
            <a:r>
              <a:rPr lang="ru-RU" sz="2600" i="1" dirty="0" smtClean="0">
                <a:solidFill>
                  <a:srgbClr val="696464"/>
                </a:solidFill>
                <a:latin typeface="Cambria" panose="02040503050406030204" pitchFamily="18" charset="0"/>
              </a:rPr>
              <a:t>36 г</a:t>
            </a:r>
            <a:r>
              <a:rPr lang="ru-RU" sz="2600" i="1" dirty="0">
                <a:solidFill>
                  <a:srgbClr val="696464"/>
                </a:solidFill>
                <a:latin typeface="Cambria" panose="02040503050406030204" pitchFamily="18" charset="0"/>
              </a:rPr>
              <a:t>. Пензы</a:t>
            </a:r>
            <a:endParaRPr lang="ru-RU" sz="2600" i="1" dirty="0">
              <a:solidFill>
                <a:srgbClr val="696464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996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93DBD7D-50F2-4028-891F-FBB598618E63}"/>
              </a:ext>
            </a:extLst>
          </p:cNvPr>
          <p:cNvSpPr txBox="1"/>
          <p:nvPr/>
        </p:nvSpPr>
        <p:spPr>
          <a:xfrm>
            <a:off x="740044" y="1098871"/>
            <a:ext cx="10387739" cy="61965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7305" lvl="0">
              <a:spcBef>
                <a:spcPts val="1145"/>
              </a:spcBef>
              <a:spcAft>
                <a:spcPts val="0"/>
              </a:spcAft>
              <a:buSzPts val="1000"/>
              <a:tabLst>
                <a:tab pos="128905" algn="l"/>
              </a:tabLst>
            </a:pP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Путь</a:t>
            </a:r>
            <a:r>
              <a:rPr lang="ru-RU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«из</a:t>
            </a:r>
            <a:r>
              <a:rPr lang="ru-RU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варяг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греки».</a:t>
            </a:r>
            <a:r>
              <a:rPr lang="ru-RU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</a:t>
            </a:r>
            <a:r>
              <a:rPr lang="ru-RU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указывается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«Повести</a:t>
            </a:r>
            <a:r>
              <a:rPr lang="ru-RU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временных</a:t>
            </a:r>
            <a:r>
              <a:rPr lang="ru-RU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лет»,</a:t>
            </a:r>
            <a:r>
              <a:rPr lang="ru-RU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0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бЬ</a:t>
            </a:r>
            <a:r>
              <a:rPr lang="ru-RU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путь</a:t>
            </a:r>
            <a:r>
              <a:rPr lang="ru-RU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</a:t>
            </a:r>
            <a:r>
              <a:rPr lang="ru-RU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Варягъ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въ</a:t>
            </a:r>
            <a:r>
              <a:rPr lang="ru-RU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ГрЬкы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изъ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ГрЬкъ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 Днепру, и </a:t>
            </a:r>
            <a:r>
              <a:rPr lang="ru-RU" sz="20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вЬрхъ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ДнЬпра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волокъ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20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Ловоти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и по </a:t>
            </a:r>
            <a:r>
              <a:rPr lang="ru-RU" sz="20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Ловоти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внити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0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Илмерь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озеро великое, из негоже озера </a:t>
            </a:r>
            <a:r>
              <a:rPr lang="ru-RU" sz="20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потечеть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Волховъ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0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втечеть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въ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озеро великое Нево, и того озера </a:t>
            </a:r>
            <a:r>
              <a:rPr lang="ru-RU" sz="20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внидет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устье в море </a:t>
            </a:r>
            <a:r>
              <a:rPr lang="ru-RU" sz="2000" spc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Варяское</a:t>
            </a:r>
            <a:r>
              <a:rPr lang="ru-RU" sz="20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».</a:t>
            </a:r>
          </a:p>
          <a:p>
            <a:pPr marR="27305" lvl="0">
              <a:spcBef>
                <a:spcPts val="1145"/>
              </a:spcBef>
              <a:spcAft>
                <a:spcPts val="0"/>
              </a:spcAft>
              <a:buSzPts val="1000"/>
              <a:tabLst>
                <a:tab pos="128905" algn="l"/>
              </a:tabLst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7305">
              <a:spcBef>
                <a:spcPts val="1145"/>
              </a:spcBef>
              <a:buSzPts val="1000"/>
              <a:tabLst>
                <a:tab pos="128905" algn="l"/>
              </a:tabLs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ПОВЕСТЬ ВРЕМЕННЫХ ЛЕТ (Извлечение) “…Так же и эти славяне пришли и сели по Днепру и назвались полянами, другие — древлянами, потому что сели в лесах, а другие сели между Припятью 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Двиною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назвались дреговичами, иные сели по Двине и назвались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полочанами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 речке, впадающей в Двину, именуемой Полота, от нее и назвались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полочане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Те же славяне, которые сели около озера Ильменя, назывались своим именем — славянами, и построили город, и назвали его Новгородом. А другие сели по Десне, и по Сейму, и по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Суле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назвались северянами. И так разошелся славянский народ…” </a:t>
            </a:r>
          </a:p>
          <a:p>
            <a:pPr marR="27305" lvl="0">
              <a:spcBef>
                <a:spcPts val="1145"/>
              </a:spcBef>
              <a:spcAft>
                <a:spcPts val="0"/>
              </a:spcAft>
              <a:buSzPts val="1000"/>
              <a:tabLst>
                <a:tab pos="128905" algn="l"/>
              </a:tabLst>
            </a:pPr>
            <a:endParaRPr lang="ru-RU" sz="24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27305" lvl="0">
              <a:spcBef>
                <a:spcPts val="1145"/>
              </a:spcBef>
              <a:spcAft>
                <a:spcPts val="0"/>
              </a:spcAft>
              <a:buSzPts val="1000"/>
              <a:tabLst>
                <a:tab pos="128905" algn="l"/>
              </a:tabLst>
            </a:pPr>
            <a:endParaRPr lang="ru-RU" sz="20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938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BDC843-3D6E-481E-9426-E90DD4295016}"/>
              </a:ext>
            </a:extLst>
          </p:cNvPr>
          <p:cNvSpPr txBox="1"/>
          <p:nvPr/>
        </p:nvSpPr>
        <p:spPr>
          <a:xfrm>
            <a:off x="190499" y="200710"/>
            <a:ext cx="103328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" indent="-127000">
              <a:spcAft>
                <a:spcPts val="0"/>
              </a:spcAft>
            </a:pPr>
            <a:r>
              <a:rPr lang="ru-RU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Задание 1. Рассмотрите</a:t>
            </a:r>
            <a:r>
              <a:rPr lang="ru-RU" sz="2800" b="1" kern="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схему</a:t>
            </a:r>
            <a:r>
              <a:rPr lang="ru-RU" sz="2800" b="1" kern="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800" b="1" kern="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выполните</a:t>
            </a:r>
            <a:r>
              <a:rPr lang="ru-RU" sz="2800" b="1" kern="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задания</a:t>
            </a:r>
            <a:r>
              <a:rPr lang="ru-RU" sz="2800" b="1" kern="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kern="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B9–B12.</a:t>
            </a:r>
            <a:endParaRPr lang="ru-RU" sz="2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Image 2" descr="Задания В8-В11 ЕГЭ по истории">
            <a:extLst>
              <a:ext uri="{FF2B5EF4-FFF2-40B4-BE49-F238E27FC236}">
                <a16:creationId xmlns:a16="http://schemas.microsoft.com/office/drawing/2014/main" id="{4C857B7E-D16E-41F1-8ECC-E21FA91FE3C2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1972" y="723929"/>
            <a:ext cx="3810953" cy="585784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DEEE3AD-15DC-4797-98E5-895E95B27472}"/>
              </a:ext>
            </a:extLst>
          </p:cNvPr>
          <p:cNvSpPr txBox="1"/>
          <p:nvPr/>
        </p:nvSpPr>
        <p:spPr>
          <a:xfrm>
            <a:off x="4959609" y="1101277"/>
            <a:ext cx="6096000" cy="509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" marR="2947670">
              <a:lnSpc>
                <a:spcPct val="200000"/>
              </a:lnSpc>
              <a:spcBef>
                <a:spcPts val="1125"/>
              </a:spcBef>
              <a:spcAft>
                <a:spcPts val="0"/>
              </a:spcAft>
              <a:tabLst>
                <a:tab pos="2858135" algn="l"/>
              </a:tabLst>
            </a:pPr>
            <a:r>
              <a:rPr lang="ru-RU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Ответ:</a:t>
            </a:r>
            <a:r>
              <a:rPr lang="ru-RU" sz="1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5749DA-CB0F-4434-B229-3EAF7E5D8641}"/>
              </a:ext>
            </a:extLst>
          </p:cNvPr>
          <p:cNvSpPr txBox="1"/>
          <p:nvPr/>
        </p:nvSpPr>
        <p:spPr>
          <a:xfrm>
            <a:off x="4959609" y="1005308"/>
            <a:ext cx="67796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В9.</a:t>
            </a:r>
            <a:r>
              <a:rPr lang="ru-RU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Напиши,</a:t>
            </a:r>
            <a:r>
              <a:rPr lang="ru-RU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</a:t>
            </a:r>
            <a:r>
              <a:rPr lang="ru-RU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называется</a:t>
            </a:r>
            <a:r>
              <a:rPr lang="ru-RU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отмеченный</a:t>
            </a:r>
            <a:r>
              <a:rPr lang="ru-RU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карте</a:t>
            </a:r>
            <a:r>
              <a:rPr lang="ru-RU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путь </a:t>
            </a:r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9EBBF2-CF43-4F14-961B-EC980198961A}"/>
              </a:ext>
            </a:extLst>
          </p:cNvPr>
          <p:cNvSpPr txBox="1"/>
          <p:nvPr/>
        </p:nvSpPr>
        <p:spPr>
          <a:xfrm>
            <a:off x="4965909" y="1687977"/>
            <a:ext cx="599207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В10.</a:t>
            </a:r>
            <a:r>
              <a:rPr lang="ru-RU" sz="16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Напиши</a:t>
            </a:r>
            <a:r>
              <a:rPr lang="ru-RU" sz="1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имя</a:t>
            </a:r>
            <a:r>
              <a:rPr lang="ru-RU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князя,</a:t>
            </a:r>
            <a:r>
              <a:rPr lang="ru-RU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который</a:t>
            </a:r>
            <a:r>
              <a:rPr lang="ru-RU" sz="16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установил</a:t>
            </a:r>
            <a:r>
              <a:rPr lang="ru-RU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</a:t>
            </a:r>
            <a:r>
              <a:rPr lang="ru-RU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</a:t>
            </a:r>
            <a:r>
              <a:rPr lang="ru-RU" sz="1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этим</a:t>
            </a:r>
            <a:r>
              <a:rPr lang="ru-RU" sz="1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торговым</a:t>
            </a:r>
            <a:r>
              <a:rPr lang="ru-RU" sz="1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путем </a:t>
            </a:r>
            <a:endParaRPr lang="ru-RU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F2EA8E-7DB6-448E-8DC3-D7EE5417C5F9}"/>
              </a:ext>
            </a:extLst>
          </p:cNvPr>
          <p:cNvSpPr txBox="1"/>
          <p:nvPr/>
        </p:nvSpPr>
        <p:spPr>
          <a:xfrm>
            <a:off x="4994788" y="2216125"/>
            <a:ext cx="712838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Ответ:</a:t>
            </a:r>
            <a:r>
              <a:rPr lang="ru-RU" sz="1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endParaRPr lang="ru-RU" sz="1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0F9409A-A364-4553-BB5E-9D6985168B0A}"/>
              </a:ext>
            </a:extLst>
          </p:cNvPr>
          <p:cNvSpPr txBox="1"/>
          <p:nvPr/>
        </p:nvSpPr>
        <p:spPr>
          <a:xfrm>
            <a:off x="4965909" y="2585457"/>
            <a:ext cx="649451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В11.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Напиши цифру, обозначающую город, который на Руси назвали Царьград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BCCAF61-1123-456B-AB13-2900246452B3}"/>
              </a:ext>
            </a:extLst>
          </p:cNvPr>
          <p:cNvSpPr txBox="1"/>
          <p:nvPr/>
        </p:nvSpPr>
        <p:spPr>
          <a:xfrm>
            <a:off x="4965909" y="3113605"/>
            <a:ext cx="712838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Ответ:</a:t>
            </a:r>
            <a:r>
              <a:rPr lang="ru-RU" sz="1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endParaRPr lang="ru-RU" sz="16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B5010FE-E99B-491F-BF8D-3B0A0ACB9ED6}"/>
              </a:ext>
            </a:extLst>
          </p:cNvPr>
          <p:cNvSpPr txBox="1"/>
          <p:nvPr/>
        </p:nvSpPr>
        <p:spPr>
          <a:xfrm>
            <a:off x="4704399" y="3482937"/>
            <a:ext cx="7307398" cy="28366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" marR="50165">
              <a:spcBef>
                <a:spcPts val="10"/>
              </a:spcBef>
              <a:spcAft>
                <a:spcPts val="0"/>
              </a:spcAft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В12.</a:t>
            </a:r>
            <a:r>
              <a:rPr lang="ru-RU" sz="16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Какие</a:t>
            </a:r>
            <a:r>
              <a:rPr lang="ru-RU" sz="1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суждения,</a:t>
            </a:r>
            <a:r>
              <a:rPr lang="ru-RU" sz="1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относящиеся</a:t>
            </a:r>
            <a:r>
              <a:rPr lang="ru-RU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событиям,</a:t>
            </a:r>
            <a:r>
              <a:rPr lang="ru-RU" sz="1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обозначенным</a:t>
            </a:r>
            <a:r>
              <a:rPr lang="ru-RU" sz="16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1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схеме,</a:t>
            </a:r>
            <a:r>
              <a:rPr lang="ru-RU" sz="16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являются</a:t>
            </a:r>
            <a:r>
              <a:rPr lang="ru-RU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верными?</a:t>
            </a:r>
            <a:r>
              <a:rPr lang="ru-RU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Выберите</a:t>
            </a:r>
            <a:r>
              <a:rPr lang="ru-RU" sz="1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три суждения из шести предложенных. Запишите в таблицу цифры, под которыми они указаны.</a:t>
            </a:r>
          </a:p>
          <a:p>
            <a:pPr marL="1270">
              <a:spcBef>
                <a:spcPts val="5"/>
              </a:spcBef>
              <a:spcAft>
                <a:spcPts val="0"/>
              </a:spcAf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ts val="1145"/>
              </a:lnSpc>
              <a:spcAft>
                <a:spcPts val="0"/>
              </a:spcAft>
              <a:buSzPts val="1000"/>
              <a:buFont typeface="Times New Roman" panose="02020603050405020304" pitchFamily="18" charset="0"/>
              <a:buAutoNum type="arabicParenR"/>
              <a:tabLst>
                <a:tab pos="138430" algn="l"/>
              </a:tabLst>
            </a:pP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этот</a:t>
            </a:r>
            <a:r>
              <a:rPr lang="ru-RU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торговый</a:t>
            </a:r>
            <a:r>
              <a:rPr lang="ru-RU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путь</a:t>
            </a:r>
            <a:r>
              <a:rPr lang="ru-RU" sz="16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был</a:t>
            </a:r>
            <a:r>
              <a:rPr lang="ru-RU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самым</a:t>
            </a:r>
            <a:r>
              <a:rPr lang="ru-RU" sz="16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важным в</a:t>
            </a:r>
            <a:r>
              <a:rPr lang="ru-RU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Европе</a:t>
            </a:r>
            <a:r>
              <a:rPr lang="ru-RU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этот</a:t>
            </a:r>
            <a:r>
              <a:rPr lang="ru-RU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период</a:t>
            </a:r>
            <a:endParaRPr lang="ru-RU" sz="16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145"/>
              </a:lnSpc>
              <a:spcAft>
                <a:spcPts val="0"/>
              </a:spcAft>
              <a:buSzPts val="1000"/>
              <a:buFont typeface="Times New Roman" panose="02020603050405020304" pitchFamily="18" charset="0"/>
              <a:buAutoNum type="arabicParenR"/>
              <a:tabLst>
                <a:tab pos="138430" algn="l"/>
              </a:tabLst>
            </a:pP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основным</a:t>
            </a:r>
            <a:r>
              <a:rPr lang="ru-RU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торговым</a:t>
            </a:r>
            <a:r>
              <a:rPr lang="ru-RU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партнером</a:t>
            </a:r>
            <a:r>
              <a:rPr lang="ru-RU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Руси</a:t>
            </a:r>
            <a:r>
              <a:rPr lang="ru-RU" sz="16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6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этот</a:t>
            </a:r>
            <a:r>
              <a:rPr lang="ru-RU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период</a:t>
            </a:r>
            <a:r>
              <a:rPr lang="ru-RU" sz="16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была</a:t>
            </a:r>
            <a:r>
              <a:rPr lang="ru-RU" sz="16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Византия</a:t>
            </a:r>
            <a:endParaRPr lang="ru-RU" sz="16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Times New Roman" panose="02020603050405020304" pitchFamily="18" charset="0"/>
              <a:buAutoNum type="arabicParenR"/>
              <a:tabLst>
                <a:tab pos="138430" algn="l"/>
              </a:tabLst>
            </a:pP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начала</a:t>
            </a:r>
            <a:r>
              <a:rPr lang="ru-RU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века</a:t>
            </a:r>
            <a:r>
              <a:rPr lang="ru-RU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русские</a:t>
            </a:r>
            <a:r>
              <a:rPr lang="ru-RU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князья</a:t>
            </a:r>
            <a:r>
              <a:rPr lang="ru-RU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совершают</a:t>
            </a:r>
            <a:r>
              <a:rPr lang="ru-RU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военные</a:t>
            </a:r>
            <a:r>
              <a:rPr lang="ru-RU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походы</a:t>
            </a:r>
            <a:r>
              <a:rPr lang="ru-RU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16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Византию</a:t>
            </a:r>
            <a:endParaRPr lang="ru-RU" sz="16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"/>
              </a:spcBef>
              <a:spcAft>
                <a:spcPts val="0"/>
              </a:spcAft>
              <a:buSzPts val="1000"/>
              <a:buFont typeface="Times New Roman" panose="02020603050405020304" pitchFamily="18" charset="0"/>
              <a:buAutoNum type="arabicParenR"/>
              <a:tabLst>
                <a:tab pos="138430" algn="l"/>
              </a:tabLst>
            </a:pP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основными</a:t>
            </a:r>
            <a:r>
              <a:rPr lang="ru-RU" sz="16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союзниками</a:t>
            </a:r>
            <a:r>
              <a:rPr lang="ru-RU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русских</a:t>
            </a:r>
            <a:r>
              <a:rPr lang="ru-RU" sz="1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князей</a:t>
            </a:r>
            <a:r>
              <a:rPr lang="ru-RU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конце</a:t>
            </a:r>
            <a:r>
              <a:rPr lang="ru-RU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IX-</a:t>
            </a:r>
            <a:r>
              <a:rPr lang="ru-RU" sz="1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начале</a:t>
            </a:r>
            <a:r>
              <a:rPr lang="ru-RU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века</a:t>
            </a:r>
            <a:r>
              <a:rPr lang="ru-RU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были</a:t>
            </a:r>
            <a:r>
              <a:rPr lang="ru-RU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печенеги</a:t>
            </a:r>
            <a:endParaRPr lang="ru-RU" sz="16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"/>
              </a:spcBef>
              <a:spcAft>
                <a:spcPts val="0"/>
              </a:spcAft>
              <a:buSzPts val="1000"/>
              <a:buFont typeface="Times New Roman" panose="02020603050405020304" pitchFamily="18" charset="0"/>
              <a:buAutoNum type="arabicParenR"/>
              <a:tabLst>
                <a:tab pos="138430" algn="l"/>
              </a:tabLst>
            </a:pP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основными</a:t>
            </a:r>
            <a:r>
              <a:rPr lang="ru-RU" sz="16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предметами</a:t>
            </a:r>
            <a:r>
              <a:rPr lang="ru-RU" sz="16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экспорта</a:t>
            </a:r>
            <a:r>
              <a:rPr lang="ru-RU" sz="16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были</a:t>
            </a:r>
            <a:r>
              <a:rPr lang="ru-RU" sz="16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благовония</a:t>
            </a:r>
            <a:r>
              <a:rPr lang="ru-RU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фрукты</a:t>
            </a:r>
            <a:endParaRPr lang="ru-RU" sz="16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AutoNum type="arabicParenR" startAt="6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население</a:t>
            </a:r>
            <a:r>
              <a:rPr lang="ru-RU" sz="16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Древней</a:t>
            </a:r>
            <a:r>
              <a:rPr lang="ru-RU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Руси</a:t>
            </a:r>
            <a:r>
              <a:rPr lang="ru-RU" sz="16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платило</a:t>
            </a:r>
            <a:r>
              <a:rPr lang="ru-RU" sz="16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ru-RU" sz="1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охрану</a:t>
            </a:r>
            <a:r>
              <a:rPr lang="ru-RU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торгового</a:t>
            </a:r>
            <a:r>
              <a:rPr lang="ru-RU" sz="16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пути</a:t>
            </a:r>
            <a:r>
              <a:rPr lang="ru-RU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дань</a:t>
            </a:r>
            <a:r>
              <a:rPr lang="ru-RU" sz="16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великому</a:t>
            </a:r>
          </a:p>
          <a:p>
            <a:r>
              <a:rPr lang="ru-RU" sz="16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-4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sz="1600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князю </a:t>
            </a:r>
            <a:endParaRPr lang="ru-RU" sz="16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ABE6F05-76B5-48E4-8995-292D3AAC620A}"/>
              </a:ext>
            </a:extLst>
          </p:cNvPr>
          <p:cNvSpPr txBox="1"/>
          <p:nvPr/>
        </p:nvSpPr>
        <p:spPr>
          <a:xfrm>
            <a:off x="4959609" y="6243220"/>
            <a:ext cx="712838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Ответ:</a:t>
            </a:r>
            <a:r>
              <a:rPr lang="ru-RU" sz="1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37355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15D6EE7-A643-4ABA-82AE-354E9FACCCAB}"/>
              </a:ext>
            </a:extLst>
          </p:cNvPr>
          <p:cNvSpPr txBox="1"/>
          <p:nvPr/>
        </p:nvSpPr>
        <p:spPr>
          <a:xfrm>
            <a:off x="151108" y="149532"/>
            <a:ext cx="1055822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" indent="-127000">
              <a:spcBef>
                <a:spcPts val="5"/>
              </a:spcBef>
              <a:spcAft>
                <a:spcPts val="0"/>
              </a:spcAft>
            </a:pPr>
            <a:r>
              <a:rPr lang="ru-RU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Задание</a:t>
            </a:r>
            <a:r>
              <a:rPr lang="ru-RU" sz="2800" b="1" kern="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r>
              <a:rPr lang="ru-RU" sz="2800" b="1" kern="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Рассмотрите</a:t>
            </a:r>
            <a:r>
              <a:rPr lang="ru-RU" sz="2800" b="1" kern="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схему</a:t>
            </a:r>
            <a:r>
              <a:rPr lang="ru-RU" sz="2800" b="1" kern="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800" b="1" kern="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выполните</a:t>
            </a:r>
            <a:r>
              <a:rPr lang="ru-RU" sz="2800" b="1" kern="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задания</a:t>
            </a:r>
            <a:r>
              <a:rPr lang="ru-RU" sz="2800" b="1" kern="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kern="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B9–B12.</a:t>
            </a:r>
            <a:endParaRPr lang="ru-RU" sz="2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Image 4" descr="Задания В8-В11 ЕГЭ по истории">
            <a:extLst>
              <a:ext uri="{FF2B5EF4-FFF2-40B4-BE49-F238E27FC236}">
                <a16:creationId xmlns:a16="http://schemas.microsoft.com/office/drawing/2014/main" id="{748E419C-F1C8-4348-9B59-C1439E8EEF30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7388" y="672752"/>
            <a:ext cx="6055919" cy="59140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2597F7B-8C91-4C05-879C-709BFAA4B7AD}"/>
              </a:ext>
            </a:extLst>
          </p:cNvPr>
          <p:cNvSpPr txBox="1"/>
          <p:nvPr/>
        </p:nvSpPr>
        <p:spPr>
          <a:xfrm>
            <a:off x="6439587" y="877953"/>
            <a:ext cx="60985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В9.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Напишите</a:t>
            </a:r>
            <a:r>
              <a:rPr lang="ru-RU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имя</a:t>
            </a:r>
            <a:r>
              <a:rPr lang="ru-RU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князя,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осуществившего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походы,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обозначенные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схеме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стрелками. 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CB42A4-D4DF-4604-BE89-773DC6F6E72E}"/>
              </a:ext>
            </a:extLst>
          </p:cNvPr>
          <p:cNvSpPr txBox="1"/>
          <p:nvPr/>
        </p:nvSpPr>
        <p:spPr>
          <a:xfrm>
            <a:off x="6439587" y="1390931"/>
            <a:ext cx="712838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Ответ:</a:t>
            </a:r>
            <a:r>
              <a:rPr lang="ru-RU" sz="1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endParaRPr lang="ru-RU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1DE936-5497-4B59-866F-B3033AD25AC9}"/>
              </a:ext>
            </a:extLst>
          </p:cNvPr>
          <p:cNvSpPr txBox="1"/>
          <p:nvPr/>
        </p:nvSpPr>
        <p:spPr>
          <a:xfrm>
            <a:off x="6439587" y="1826104"/>
            <a:ext cx="54850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В10.</a:t>
            </a:r>
            <a:r>
              <a:rPr lang="ru-RU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Напишите</a:t>
            </a:r>
            <a:r>
              <a:rPr lang="ru-RU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название</a:t>
            </a:r>
            <a:r>
              <a:rPr lang="ru-RU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города,</a:t>
            </a:r>
            <a:r>
              <a:rPr lang="ru-RU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обозначенного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схеме</a:t>
            </a:r>
            <a:r>
              <a:rPr lang="ru-RU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цифрой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«1». </a:t>
            </a:r>
            <a:endParaRPr lang="ru-RU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29B231-43D5-4339-91D1-242E0311FCBE}"/>
              </a:ext>
            </a:extLst>
          </p:cNvPr>
          <p:cNvSpPr txBox="1"/>
          <p:nvPr/>
        </p:nvSpPr>
        <p:spPr>
          <a:xfrm>
            <a:off x="6439587" y="2167881"/>
            <a:ext cx="6096000" cy="509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" marR="2947670">
              <a:lnSpc>
                <a:spcPct val="200000"/>
              </a:lnSpc>
              <a:spcBef>
                <a:spcPts val="1125"/>
              </a:spcBef>
              <a:spcAft>
                <a:spcPts val="0"/>
              </a:spcAft>
              <a:tabLst>
                <a:tab pos="2858135" algn="l"/>
              </a:tabLst>
            </a:pPr>
            <a:r>
              <a:rPr lang="ru-RU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Ответ:</a:t>
            </a:r>
            <a:r>
              <a:rPr lang="ru-RU" sz="1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4FAA6E-1A94-405D-90AA-BE9E99BF75F3}"/>
              </a:ext>
            </a:extLst>
          </p:cNvPr>
          <p:cNvSpPr txBox="1"/>
          <p:nvPr/>
        </p:nvSpPr>
        <p:spPr>
          <a:xfrm>
            <a:off x="6439587" y="2882837"/>
            <a:ext cx="575241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">
              <a:spcBef>
                <a:spcPts val="20"/>
              </a:spcBef>
              <a:spcAft>
                <a:spcPts val="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В11.</a:t>
            </a:r>
            <a:r>
              <a:rPr lang="ru-RU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Напишите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цифру,</a:t>
            </a:r>
            <a:r>
              <a:rPr lang="ru-RU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которой</a:t>
            </a:r>
            <a:r>
              <a:rPr lang="ru-RU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обозначено</a:t>
            </a:r>
            <a:r>
              <a:rPr lang="ru-RU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государство,</a:t>
            </a:r>
            <a:r>
              <a:rPr lang="ru-RU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созданное</a:t>
            </a:r>
            <a:r>
              <a:rPr lang="ru-RU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кочевым</a:t>
            </a:r>
            <a:r>
              <a:rPr lang="ru-RU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народом,</a:t>
            </a:r>
            <a:r>
              <a:rPr lang="ru-RU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политической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70" marR="16510">
              <a:spcAft>
                <a:spcPts val="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зависимости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которого находилась часть восточнославянских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племенных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союзов, но в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ходе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предпринятых киевским князем походов был нанес сокрушительный удар: он захватил и разорил главные его города Итиль,</a:t>
            </a:r>
            <a:r>
              <a:rPr lang="ru-RU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Семендер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Самкерц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(русс.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Тмутаракань)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Саркел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основав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месте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последнего</a:t>
            </a:r>
            <a:r>
              <a:rPr lang="ru-RU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крепость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Белая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Вежа.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1E3C00C-A7DC-4F4B-BADC-9317661AD881}"/>
              </a:ext>
            </a:extLst>
          </p:cNvPr>
          <p:cNvSpPr txBox="1"/>
          <p:nvPr/>
        </p:nvSpPr>
        <p:spPr>
          <a:xfrm>
            <a:off x="6439587" y="5359526"/>
            <a:ext cx="678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">
              <a:spcAft>
                <a:spcPts val="0"/>
              </a:spcAft>
              <a:tabLst>
                <a:tab pos="168338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Ответ: </a:t>
            </a:r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9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4" descr="Задания В8-В11 ЕГЭ по истории">
            <a:extLst>
              <a:ext uri="{FF2B5EF4-FFF2-40B4-BE49-F238E27FC236}">
                <a16:creationId xmlns:a16="http://schemas.microsoft.com/office/drawing/2014/main" id="{64FB9251-82C9-4A22-A9B2-6C33859CAC16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1108" y="894321"/>
            <a:ext cx="5295718" cy="506935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C0A4FF6-B9EE-443D-A25D-4A79B3B88BC8}"/>
              </a:ext>
            </a:extLst>
          </p:cNvPr>
          <p:cNvSpPr txBox="1"/>
          <p:nvPr/>
        </p:nvSpPr>
        <p:spPr>
          <a:xfrm>
            <a:off x="151108" y="149532"/>
            <a:ext cx="1055822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" indent="-127000">
              <a:spcBef>
                <a:spcPts val="5"/>
              </a:spcBef>
              <a:spcAft>
                <a:spcPts val="0"/>
              </a:spcAft>
            </a:pPr>
            <a:r>
              <a:rPr lang="ru-RU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Задание</a:t>
            </a:r>
            <a:r>
              <a:rPr lang="ru-RU" sz="2800" b="1" kern="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r>
              <a:rPr lang="ru-RU" sz="2800" b="1" kern="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Рассмотрите</a:t>
            </a:r>
            <a:r>
              <a:rPr lang="ru-RU" sz="2800" b="1" kern="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схему</a:t>
            </a:r>
            <a:r>
              <a:rPr lang="ru-RU" sz="2800" b="1" kern="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800" b="1" kern="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выполните</a:t>
            </a:r>
            <a:r>
              <a:rPr lang="ru-RU" sz="2800" b="1" kern="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задания</a:t>
            </a:r>
            <a:r>
              <a:rPr lang="ru-RU" sz="2800" b="1" kern="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kern="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B9–B12.</a:t>
            </a:r>
            <a:endParaRPr lang="ru-RU" sz="2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0DC2D2-F658-4E0D-B2E6-7466AE10A8BB}"/>
              </a:ext>
            </a:extLst>
          </p:cNvPr>
          <p:cNvSpPr txBox="1"/>
          <p:nvPr/>
        </p:nvSpPr>
        <p:spPr>
          <a:xfrm>
            <a:off x="5488382" y="894321"/>
            <a:ext cx="6703618" cy="43935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" marR="50165">
              <a:spcAft>
                <a:spcPts val="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В12.</a:t>
            </a:r>
            <a:r>
              <a:rPr lang="ru-RU" sz="1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Какие</a:t>
            </a:r>
            <a:r>
              <a:rPr lang="ru-RU" sz="1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суждения,</a:t>
            </a:r>
            <a:r>
              <a:rPr lang="ru-RU" sz="1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относящиеся</a:t>
            </a:r>
            <a:r>
              <a:rPr lang="ru-RU" sz="14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1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событиям,</a:t>
            </a:r>
            <a:r>
              <a:rPr lang="ru-RU" sz="1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обозначенным</a:t>
            </a:r>
            <a:r>
              <a:rPr lang="ru-RU" sz="1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1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схеме,</a:t>
            </a:r>
            <a:r>
              <a:rPr lang="ru-RU" sz="1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являются</a:t>
            </a:r>
            <a:r>
              <a:rPr lang="ru-RU" sz="1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верными?</a:t>
            </a:r>
            <a:r>
              <a:rPr lang="ru-RU" sz="14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Выберите суждения из шести предложенных. Запишите в таблицу цифры, под которыми они указаны.</a:t>
            </a:r>
          </a:p>
          <a:p>
            <a:pPr marL="342900" lvl="0" indent="-342900">
              <a:spcBef>
                <a:spcPts val="1145"/>
              </a:spcBef>
              <a:spcAft>
                <a:spcPts val="0"/>
              </a:spcAft>
              <a:buSzPts val="1000"/>
              <a:buFont typeface="Times New Roman" panose="02020603050405020304" pitchFamily="18" charset="0"/>
              <a:buAutoNum type="arabicParenR"/>
              <a:tabLst>
                <a:tab pos="138430" algn="l"/>
              </a:tabLst>
            </a:pP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14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данной</a:t>
            </a:r>
            <a:r>
              <a:rPr lang="ru-RU" sz="14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карте</a:t>
            </a:r>
            <a:r>
              <a:rPr lang="ru-RU" sz="14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стрелками</a:t>
            </a:r>
            <a:r>
              <a:rPr lang="ru-RU" sz="14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обозначены</a:t>
            </a:r>
            <a:r>
              <a:rPr lang="ru-RU" sz="1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походы</a:t>
            </a:r>
            <a:r>
              <a:rPr lang="ru-RU" sz="14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Ярослава</a:t>
            </a:r>
            <a:r>
              <a:rPr lang="ru-RU" sz="14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Мудрого</a:t>
            </a:r>
            <a:r>
              <a:rPr lang="ru-RU" sz="14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против</a:t>
            </a:r>
            <a:r>
              <a:rPr lang="ru-RU" sz="14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половцев</a:t>
            </a:r>
            <a:endParaRPr lang="ru-RU" sz="14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62865" lvl="0" indent="-342900">
              <a:spcAft>
                <a:spcPts val="0"/>
              </a:spcAft>
              <a:buSzPts val="1000"/>
              <a:buFont typeface="Times New Roman" panose="02020603050405020304" pitchFamily="18" charset="0"/>
              <a:buAutoNum type="arabicParenR"/>
              <a:tabLst>
                <a:tab pos="138430" algn="l"/>
              </a:tabLst>
            </a:pP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первых самостоятельных шагах князя «Повесть временных лет» сообщает с 964 года, когда «пошёл на Оку</a:t>
            </a:r>
            <a:r>
              <a:rPr lang="ru-RU" sz="14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реку</a:t>
            </a:r>
            <a:r>
              <a:rPr lang="ru-RU" sz="1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4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14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Волгу,</a:t>
            </a:r>
            <a:r>
              <a:rPr lang="ru-RU" sz="1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встретил</a:t>
            </a:r>
            <a:r>
              <a:rPr lang="ru-RU" sz="1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вятичей»:</a:t>
            </a:r>
            <a:r>
              <a:rPr lang="ru-RU" sz="1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результате</a:t>
            </a:r>
            <a:r>
              <a:rPr lang="ru-RU" sz="1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похода</a:t>
            </a:r>
            <a:r>
              <a:rPr lang="ru-RU" sz="1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вятичи</a:t>
            </a:r>
            <a:r>
              <a:rPr lang="ru-RU" sz="1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были</a:t>
            </a:r>
            <a:r>
              <a:rPr lang="ru-RU" sz="14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временно</a:t>
            </a:r>
            <a:r>
              <a:rPr lang="ru-RU" sz="14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подчинены Киевской </a:t>
            </a:r>
            <a:r>
              <a:rPr lang="ru-RU" sz="1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Руси</a:t>
            </a:r>
            <a:endParaRPr lang="ru-RU" sz="14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145"/>
              </a:lnSpc>
              <a:spcBef>
                <a:spcPts val="10"/>
              </a:spcBef>
              <a:spcAft>
                <a:spcPts val="0"/>
              </a:spcAft>
              <a:buSzPts val="1000"/>
              <a:buFont typeface="Times New Roman" panose="02020603050405020304" pitchFamily="18" charset="0"/>
              <a:buAutoNum type="arabicParenR"/>
              <a:tabLst>
                <a:tab pos="138430" algn="l"/>
              </a:tabLst>
            </a:pP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</a:t>
            </a:r>
            <a:r>
              <a:rPr lang="ru-RU" sz="14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время</a:t>
            </a:r>
            <a:r>
              <a:rPr lang="ru-RU" sz="14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походов</a:t>
            </a:r>
            <a:r>
              <a:rPr lang="ru-RU" sz="14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князь</a:t>
            </a:r>
            <a:r>
              <a:rPr lang="ru-RU" sz="1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«смирил»</a:t>
            </a:r>
            <a:r>
              <a:rPr lang="ru-RU" sz="14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печенегов</a:t>
            </a:r>
            <a:r>
              <a:rPr lang="ru-RU" sz="14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4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заставил</a:t>
            </a:r>
            <a:r>
              <a:rPr lang="ru-RU" sz="1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их</a:t>
            </a:r>
            <a:r>
              <a:rPr lang="ru-RU" sz="14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платить</a:t>
            </a:r>
            <a:r>
              <a:rPr lang="ru-RU" sz="14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дань</a:t>
            </a:r>
            <a:r>
              <a:rPr lang="ru-RU" sz="14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Киеву»</a:t>
            </a:r>
            <a:endParaRPr lang="ru-RU" sz="14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27965" lvl="0" indent="-342900">
              <a:spcAft>
                <a:spcPts val="0"/>
              </a:spcAft>
              <a:buSzPts val="1000"/>
              <a:buFont typeface="Times New Roman" panose="02020603050405020304" pitchFamily="18" charset="0"/>
              <a:buAutoNum type="arabicParenR"/>
              <a:tabLst>
                <a:tab pos="138430" algn="l"/>
              </a:tabLst>
            </a:pP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z="1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сведениям</a:t>
            </a:r>
            <a:r>
              <a:rPr lang="ru-RU" sz="1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древнерусской</a:t>
            </a:r>
            <a:r>
              <a:rPr lang="ru-RU" sz="14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летописи,</a:t>
            </a:r>
            <a:r>
              <a:rPr lang="ru-RU" sz="1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победоносный</a:t>
            </a:r>
            <a:r>
              <a:rPr lang="ru-RU" sz="14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полководец</a:t>
            </a:r>
            <a:r>
              <a:rPr lang="ru-RU" sz="1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вплотную</a:t>
            </a:r>
            <a:r>
              <a:rPr lang="ru-RU" sz="14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подошёл</a:t>
            </a:r>
            <a:r>
              <a:rPr lang="ru-RU" sz="14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14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Царьграду,</a:t>
            </a:r>
            <a:r>
              <a:rPr lang="ru-RU" sz="14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 отступил, лишь взяв большую дань и закончив войну против Византийской империи подписанием мира</a:t>
            </a:r>
          </a:p>
          <a:p>
            <a:pPr marL="342900" marR="236855" lvl="0" indent="-342900">
              <a:spcAft>
                <a:spcPts val="0"/>
              </a:spcAft>
              <a:buSzPts val="1000"/>
              <a:buFont typeface="Times New Roman" panose="02020603050405020304" pitchFamily="18" charset="0"/>
              <a:buAutoNum type="arabicParenR"/>
              <a:tabLst>
                <a:tab pos="138430" algn="l"/>
              </a:tabLst>
            </a:pP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результате</a:t>
            </a:r>
            <a:r>
              <a:rPr lang="ru-RU" sz="14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ратных</a:t>
            </a:r>
            <a:r>
              <a:rPr lang="ru-RU" sz="1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походов</a:t>
            </a:r>
            <a:r>
              <a:rPr lang="ru-RU" sz="1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(964-972),</a:t>
            </a:r>
            <a:r>
              <a:rPr lang="ru-RU" sz="14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обозначенных</a:t>
            </a:r>
            <a:r>
              <a:rPr lang="ru-RU" sz="1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14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схеме,</a:t>
            </a:r>
            <a:r>
              <a:rPr lang="ru-RU" sz="14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князь</a:t>
            </a:r>
            <a:r>
              <a:rPr lang="ru-RU" sz="14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4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дружиной</a:t>
            </a:r>
            <a:r>
              <a:rPr lang="ru-RU" sz="1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победил</a:t>
            </a:r>
            <a:r>
              <a:rPr lang="ru-RU" sz="1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Хазарию</a:t>
            </a:r>
            <a:r>
              <a:rPr lang="ru-RU" sz="1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Волжскую Болгарию, ослабил и устрашил Византийскую Империю, открыл пути для торговли Руси с восточными странами</a:t>
            </a:r>
          </a:p>
          <a:p>
            <a:pPr marL="342900" marR="39370" lvl="0" indent="-342900">
              <a:spcBef>
                <a:spcPts val="5"/>
              </a:spcBef>
              <a:spcAft>
                <a:spcPts val="0"/>
              </a:spcAft>
              <a:buSzPts val="1000"/>
              <a:buFont typeface="Times New Roman" panose="02020603050405020304" pitchFamily="18" charset="0"/>
              <a:buAutoNum type="arabicParenR"/>
              <a:tabLst>
                <a:tab pos="138430" algn="l"/>
              </a:tabLst>
            </a:pP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балканские</a:t>
            </a:r>
            <a:r>
              <a:rPr lang="ru-RU" sz="1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завоевания</a:t>
            </a:r>
            <a:r>
              <a:rPr lang="ru-RU" sz="1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были</a:t>
            </a:r>
            <a:r>
              <a:rPr lang="ru-RU" sz="14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утрачены,</a:t>
            </a:r>
            <a:r>
              <a:rPr lang="ru-RU" sz="1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</a:t>
            </a:r>
            <a:r>
              <a:rPr lang="ru-RU" sz="14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победы</a:t>
            </a:r>
            <a:r>
              <a:rPr lang="ru-RU" sz="1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14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Волге,</a:t>
            </a:r>
            <a:r>
              <a:rPr lang="ru-RU" sz="1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1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Дону</a:t>
            </a:r>
            <a:r>
              <a:rPr lang="ru-RU" sz="14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Приазовье</a:t>
            </a:r>
            <a:r>
              <a:rPr lang="ru-RU" sz="1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были</a:t>
            </a:r>
            <a:r>
              <a:rPr lang="ru-RU" sz="1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закреплены.</a:t>
            </a:r>
            <a:r>
              <a:rPr lang="ru-RU" sz="14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Это дало возможность взять под контроль Великий Волжский путь, который соединяет Русь, Скандинавию </a:t>
            </a:r>
            <a:r>
              <a:rPr lang="ru-RU" sz="14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Каспий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720CF8-BE0B-4AFA-8E89-811519B095C3}"/>
              </a:ext>
            </a:extLst>
          </p:cNvPr>
          <p:cNvSpPr txBox="1"/>
          <p:nvPr/>
        </p:nvSpPr>
        <p:spPr>
          <a:xfrm>
            <a:off x="5626359" y="5925762"/>
            <a:ext cx="712838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Ответ:</a:t>
            </a:r>
            <a:r>
              <a:rPr lang="ru-RU" sz="1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4405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731C060-A485-4EE4-84FF-CFE5F06456A9}"/>
              </a:ext>
            </a:extLst>
          </p:cNvPr>
          <p:cNvSpPr txBox="1"/>
          <p:nvPr/>
        </p:nvSpPr>
        <p:spPr>
          <a:xfrm>
            <a:off x="585216" y="457201"/>
            <a:ext cx="10753344" cy="56327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позволяют проверить умение работать с картографической информацией, а также устанавливать контекстные связи в рамках эпохи, события которой отражает историческая карта (схема). Вот перечень умений, которые могут проверяться с помощью заданий к исторической карте: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	узнавать и называть изображенное на карте географическое пространство;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	определять последовательность и время, отображенных на карте событий;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	правильно читать отраженную на карте действительность;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	сопоставлять обозначенные на карте явления;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	сравнивать размеры территорий;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	находить изображенную на небольшой карте территорию на картах, охватывающих большее пространство;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	выделять изменения в территории;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	применять карту при анализе исторической информации.</a:t>
            </a:r>
          </a:p>
        </p:txBody>
      </p:sp>
    </p:spTree>
    <p:extLst>
      <p:ext uri="{BB962C8B-B14F-4D97-AF65-F5344CB8AC3E}">
        <p14:creationId xmlns:p14="http://schemas.microsoft.com/office/powerpoint/2010/main" val="402490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5775EE-9B6B-48CE-ADBE-73AA2C687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709" y="373896"/>
            <a:ext cx="11432582" cy="6110207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Полезные слова-маркеры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Словами-маркерами при анализе схемы могут служить имена людей, названия географических объектов и историзмов:</a:t>
            </a:r>
            <a:br>
              <a:rPr lang="ru-RU" sz="20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331F1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331F1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>
                <a:solidFill>
                  <a:srgbClr val="331F15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фамилии полководцев</a:t>
            </a:r>
            <a:r>
              <a:rPr lang="ru-RU" sz="2000" dirty="0">
                <a:solidFill>
                  <a:srgbClr val="331F15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личность военачальника всегда играет роль, поэтому по имени легко определить если не событие, то хотя бы период (например, Мамай — Куликовская битва);</a:t>
            </a:r>
            <a:br>
              <a:rPr lang="ru-RU" sz="20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331F1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331F1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i="1" dirty="0">
                <a:solidFill>
                  <a:srgbClr val="331F15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географические объекты</a:t>
            </a:r>
            <a:r>
              <a:rPr lang="ru-RU" sz="2000" dirty="0">
                <a:solidFill>
                  <a:srgbClr val="331F15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названия некоторых городов, озер и гор тесно связаны со знаковыми датами российской истории (например, Козельск — нашествие Батыя);</a:t>
            </a:r>
            <a:br>
              <a:rPr lang="ru-RU" sz="20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331F1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331F1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i="1" dirty="0">
                <a:solidFill>
                  <a:srgbClr val="331F15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историзмы</a:t>
            </a:r>
            <a:r>
              <a:rPr lang="ru-RU" sz="20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 это слова, относящиеся к определенной вехе истории и не употребляющиеся в современном русском языке, а потому по ним можно понять, к какому периоду относится событие (например, опричнина — Иван Грозный);</a:t>
            </a:r>
            <a:br>
              <a:rPr lang="ru-RU" sz="20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331F1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331F1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i="1" dirty="0">
                <a:solidFill>
                  <a:srgbClr val="331F15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названия стран</a:t>
            </a:r>
            <a:r>
              <a:rPr lang="ru-RU" sz="2000" dirty="0">
                <a:solidFill>
                  <a:srgbClr val="331F15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отдельно стоит обратить внимание на наименование стран, обозначенных на схеме, так как многие из них менялись, это поможет определить временные рамки карты ЕГЭ (история Владимиро-Суздальского и Московского княжества относится, вероятнее всего, к периоду раздробленности).</a:t>
            </a:r>
            <a:r>
              <a:rPr lang="ru-RU" sz="2000" dirty="0">
                <a:solidFill>
                  <a:srgbClr val="331F1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331F1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4" name="Graphic 8">
            <a:extLst>
              <a:ext uri="{FF2B5EF4-FFF2-40B4-BE49-F238E27FC236}">
                <a16:creationId xmlns:a16="http://schemas.microsoft.com/office/drawing/2014/main" id="{F195FB93-3079-4DAD-81B8-616814BEFB48}"/>
              </a:ext>
            </a:extLst>
          </p:cNvPr>
          <p:cNvSpPr/>
          <p:nvPr/>
        </p:nvSpPr>
        <p:spPr>
          <a:xfrm>
            <a:off x="379709" y="1482437"/>
            <a:ext cx="11676197" cy="5375563"/>
          </a:xfrm>
          <a:custGeom>
            <a:avLst/>
            <a:gdLst/>
            <a:ahLst/>
            <a:cxnLst/>
            <a:rect l="l" t="t" r="r" b="b"/>
            <a:pathLst>
              <a:path w="6686550" h="1513840">
                <a:moveTo>
                  <a:pt x="6616146" y="1513486"/>
                </a:moveTo>
                <a:lnTo>
                  <a:pt x="70105" y="1513486"/>
                </a:lnTo>
                <a:lnTo>
                  <a:pt x="42854" y="1507965"/>
                </a:lnTo>
                <a:lnTo>
                  <a:pt x="20566" y="1492920"/>
                </a:lnTo>
                <a:lnTo>
                  <a:pt x="5521" y="1470632"/>
                </a:lnTo>
                <a:lnTo>
                  <a:pt x="0" y="1443381"/>
                </a:lnTo>
                <a:lnTo>
                  <a:pt x="0" y="70105"/>
                </a:lnTo>
                <a:lnTo>
                  <a:pt x="20566" y="20566"/>
                </a:lnTo>
                <a:lnTo>
                  <a:pt x="70105" y="0"/>
                </a:lnTo>
                <a:lnTo>
                  <a:pt x="6616146" y="0"/>
                </a:lnTo>
                <a:lnTo>
                  <a:pt x="6643397" y="5521"/>
                </a:lnTo>
                <a:lnTo>
                  <a:pt x="6665684" y="20566"/>
                </a:lnTo>
                <a:lnTo>
                  <a:pt x="6674497" y="33622"/>
                </a:lnTo>
                <a:lnTo>
                  <a:pt x="70105" y="33622"/>
                </a:lnTo>
                <a:lnTo>
                  <a:pt x="55954" y="36506"/>
                </a:lnTo>
                <a:lnTo>
                  <a:pt x="44352" y="44352"/>
                </a:lnTo>
                <a:lnTo>
                  <a:pt x="36505" y="55954"/>
                </a:lnTo>
                <a:lnTo>
                  <a:pt x="33621" y="70105"/>
                </a:lnTo>
                <a:lnTo>
                  <a:pt x="33621" y="1443381"/>
                </a:lnTo>
                <a:lnTo>
                  <a:pt x="36505" y="1457532"/>
                </a:lnTo>
                <a:lnTo>
                  <a:pt x="44352" y="1469134"/>
                </a:lnTo>
                <a:lnTo>
                  <a:pt x="55954" y="1476981"/>
                </a:lnTo>
                <a:lnTo>
                  <a:pt x="70105" y="1479864"/>
                </a:lnTo>
                <a:lnTo>
                  <a:pt x="6674497" y="1479864"/>
                </a:lnTo>
                <a:lnTo>
                  <a:pt x="6665684" y="1492920"/>
                </a:lnTo>
                <a:lnTo>
                  <a:pt x="6643397" y="1507965"/>
                </a:lnTo>
                <a:lnTo>
                  <a:pt x="6616146" y="1513486"/>
                </a:lnTo>
                <a:close/>
              </a:path>
              <a:path w="6686550" h="1513840">
                <a:moveTo>
                  <a:pt x="6674497" y="1479864"/>
                </a:moveTo>
                <a:lnTo>
                  <a:pt x="6616146" y="1479864"/>
                </a:lnTo>
                <a:lnTo>
                  <a:pt x="6630296" y="1476981"/>
                </a:lnTo>
                <a:lnTo>
                  <a:pt x="6641899" y="1469134"/>
                </a:lnTo>
                <a:lnTo>
                  <a:pt x="6649745" y="1457532"/>
                </a:lnTo>
                <a:lnTo>
                  <a:pt x="6652629" y="1443381"/>
                </a:lnTo>
                <a:lnTo>
                  <a:pt x="6652629" y="70105"/>
                </a:lnTo>
                <a:lnTo>
                  <a:pt x="6649745" y="55954"/>
                </a:lnTo>
                <a:lnTo>
                  <a:pt x="6641899" y="44352"/>
                </a:lnTo>
                <a:lnTo>
                  <a:pt x="6630296" y="36506"/>
                </a:lnTo>
                <a:lnTo>
                  <a:pt x="6616146" y="33622"/>
                </a:lnTo>
                <a:lnTo>
                  <a:pt x="6674497" y="33622"/>
                </a:lnTo>
                <a:lnTo>
                  <a:pt x="6680729" y="42854"/>
                </a:lnTo>
                <a:lnTo>
                  <a:pt x="6686251" y="70105"/>
                </a:lnTo>
                <a:lnTo>
                  <a:pt x="6686251" y="1443381"/>
                </a:lnTo>
                <a:lnTo>
                  <a:pt x="6680729" y="1470632"/>
                </a:lnTo>
                <a:lnTo>
                  <a:pt x="6674497" y="1479864"/>
                </a:lnTo>
                <a:close/>
              </a:path>
            </a:pathLst>
          </a:custGeom>
          <a:solidFill>
            <a:srgbClr val="A781DD"/>
          </a:solidFill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13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667A63-CEB1-40C9-820F-B081714159A3}"/>
              </a:ext>
            </a:extLst>
          </p:cNvPr>
          <p:cNvSpPr txBox="1"/>
          <p:nvPr/>
        </p:nvSpPr>
        <p:spPr>
          <a:xfrm>
            <a:off x="400373" y="705177"/>
            <a:ext cx="13217931" cy="5579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Самые важные карты по истории ЕГЭ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первую очередь стоит обратить внимание на схемы наиболее популярных событий,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например: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расселения восточных славян,</a:t>
            </a:r>
            <a:endParaRPr lang="ru-RU" sz="2400" dirty="0">
              <a:solidFill>
                <a:srgbClr val="331F1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нашествия Батыя,</a:t>
            </a:r>
            <a:endParaRPr lang="ru-RU" sz="2400" dirty="0">
              <a:solidFill>
                <a:srgbClr val="331F1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Невской битвы,</a:t>
            </a:r>
            <a:endParaRPr lang="ru-RU" sz="2400" dirty="0">
              <a:solidFill>
                <a:srgbClr val="331F1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Ледового побоища,</a:t>
            </a:r>
            <a:endParaRPr lang="ru-RU" sz="2400" dirty="0">
              <a:solidFill>
                <a:srgbClr val="331F1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Куликовской битвы,</a:t>
            </a:r>
            <a:endParaRPr lang="ru-RU" sz="2400" dirty="0">
              <a:solidFill>
                <a:srgbClr val="331F1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Ливонской войны,</a:t>
            </a:r>
            <a:endParaRPr lang="ru-RU" sz="2400" dirty="0">
              <a:solidFill>
                <a:srgbClr val="331F1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Смутного времени,</a:t>
            </a:r>
            <a:endParaRPr lang="ru-RU" sz="2400" dirty="0">
              <a:solidFill>
                <a:srgbClr val="331F1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ru-RU" sz="2400" dirty="0">
              <a:solidFill>
                <a:srgbClr val="331F1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DF2E77-09D6-49B2-925F-8364F64FAA0C}"/>
              </a:ext>
            </a:extLst>
          </p:cNvPr>
          <p:cNvSpPr txBox="1"/>
          <p:nvPr/>
        </p:nvSpPr>
        <p:spPr>
          <a:xfrm>
            <a:off x="6096000" y="2310734"/>
            <a:ext cx="5087318" cy="3454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Северной войны,</a:t>
            </a:r>
            <a:endParaRPr lang="ru-RU" sz="2400" dirty="0">
              <a:solidFill>
                <a:srgbClr val="331F1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русско-турецких войн,</a:t>
            </a:r>
            <a:endParaRPr lang="ru-RU" sz="2400" dirty="0">
              <a:solidFill>
                <a:srgbClr val="331F1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восстания Пугачева,</a:t>
            </a:r>
            <a:endParaRPr lang="ru-RU" sz="2400" dirty="0">
              <a:solidFill>
                <a:srgbClr val="331F1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отечественной войны 1812 года,</a:t>
            </a:r>
            <a:endParaRPr lang="ru-RU" sz="2400" dirty="0">
              <a:solidFill>
                <a:srgbClr val="331F1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русско-японской войны,</a:t>
            </a:r>
            <a:endParaRPr lang="ru-RU" sz="2400" dirty="0">
              <a:solidFill>
                <a:srgbClr val="331F1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Брусиловского прорыва,</a:t>
            </a:r>
            <a:endParaRPr lang="ru-RU" sz="2400" dirty="0">
              <a:solidFill>
                <a:srgbClr val="331F1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Второй мировой войны.</a:t>
            </a:r>
            <a:endParaRPr lang="ru-RU" sz="2400" dirty="0"/>
          </a:p>
        </p:txBody>
      </p:sp>
      <p:sp>
        <p:nvSpPr>
          <p:cNvPr id="7" name="Graphic 8">
            <a:extLst>
              <a:ext uri="{FF2B5EF4-FFF2-40B4-BE49-F238E27FC236}">
                <a16:creationId xmlns:a16="http://schemas.microsoft.com/office/drawing/2014/main" id="{EAD7D92A-EA24-49C8-97BA-5EF75AC95095}"/>
              </a:ext>
            </a:extLst>
          </p:cNvPr>
          <p:cNvSpPr/>
          <p:nvPr/>
        </p:nvSpPr>
        <p:spPr>
          <a:xfrm>
            <a:off x="276387" y="2310734"/>
            <a:ext cx="11269851" cy="3658950"/>
          </a:xfrm>
          <a:custGeom>
            <a:avLst/>
            <a:gdLst/>
            <a:ahLst/>
            <a:cxnLst/>
            <a:rect l="l" t="t" r="r" b="b"/>
            <a:pathLst>
              <a:path w="6686550" h="1513840">
                <a:moveTo>
                  <a:pt x="6616146" y="1513486"/>
                </a:moveTo>
                <a:lnTo>
                  <a:pt x="70105" y="1513486"/>
                </a:lnTo>
                <a:lnTo>
                  <a:pt x="42854" y="1507965"/>
                </a:lnTo>
                <a:lnTo>
                  <a:pt x="20566" y="1492920"/>
                </a:lnTo>
                <a:lnTo>
                  <a:pt x="5521" y="1470632"/>
                </a:lnTo>
                <a:lnTo>
                  <a:pt x="0" y="1443381"/>
                </a:lnTo>
                <a:lnTo>
                  <a:pt x="0" y="70105"/>
                </a:lnTo>
                <a:lnTo>
                  <a:pt x="20566" y="20566"/>
                </a:lnTo>
                <a:lnTo>
                  <a:pt x="70105" y="0"/>
                </a:lnTo>
                <a:lnTo>
                  <a:pt x="6616146" y="0"/>
                </a:lnTo>
                <a:lnTo>
                  <a:pt x="6643397" y="5521"/>
                </a:lnTo>
                <a:lnTo>
                  <a:pt x="6665684" y="20566"/>
                </a:lnTo>
                <a:lnTo>
                  <a:pt x="6674497" y="33622"/>
                </a:lnTo>
                <a:lnTo>
                  <a:pt x="70105" y="33622"/>
                </a:lnTo>
                <a:lnTo>
                  <a:pt x="55954" y="36506"/>
                </a:lnTo>
                <a:lnTo>
                  <a:pt x="44352" y="44352"/>
                </a:lnTo>
                <a:lnTo>
                  <a:pt x="36505" y="55954"/>
                </a:lnTo>
                <a:lnTo>
                  <a:pt x="33621" y="70105"/>
                </a:lnTo>
                <a:lnTo>
                  <a:pt x="33621" y="1443381"/>
                </a:lnTo>
                <a:lnTo>
                  <a:pt x="36505" y="1457532"/>
                </a:lnTo>
                <a:lnTo>
                  <a:pt x="44352" y="1469134"/>
                </a:lnTo>
                <a:lnTo>
                  <a:pt x="55954" y="1476981"/>
                </a:lnTo>
                <a:lnTo>
                  <a:pt x="70105" y="1479864"/>
                </a:lnTo>
                <a:lnTo>
                  <a:pt x="6674497" y="1479864"/>
                </a:lnTo>
                <a:lnTo>
                  <a:pt x="6665684" y="1492920"/>
                </a:lnTo>
                <a:lnTo>
                  <a:pt x="6643397" y="1507965"/>
                </a:lnTo>
                <a:lnTo>
                  <a:pt x="6616146" y="1513486"/>
                </a:lnTo>
                <a:close/>
              </a:path>
              <a:path w="6686550" h="1513840">
                <a:moveTo>
                  <a:pt x="6674497" y="1479864"/>
                </a:moveTo>
                <a:lnTo>
                  <a:pt x="6616146" y="1479864"/>
                </a:lnTo>
                <a:lnTo>
                  <a:pt x="6630296" y="1476981"/>
                </a:lnTo>
                <a:lnTo>
                  <a:pt x="6641899" y="1469134"/>
                </a:lnTo>
                <a:lnTo>
                  <a:pt x="6649745" y="1457532"/>
                </a:lnTo>
                <a:lnTo>
                  <a:pt x="6652629" y="1443381"/>
                </a:lnTo>
                <a:lnTo>
                  <a:pt x="6652629" y="70105"/>
                </a:lnTo>
                <a:lnTo>
                  <a:pt x="6649745" y="55954"/>
                </a:lnTo>
                <a:lnTo>
                  <a:pt x="6641899" y="44352"/>
                </a:lnTo>
                <a:lnTo>
                  <a:pt x="6630296" y="36506"/>
                </a:lnTo>
                <a:lnTo>
                  <a:pt x="6616146" y="33622"/>
                </a:lnTo>
                <a:lnTo>
                  <a:pt x="6674497" y="33622"/>
                </a:lnTo>
                <a:lnTo>
                  <a:pt x="6680729" y="42854"/>
                </a:lnTo>
                <a:lnTo>
                  <a:pt x="6686251" y="70105"/>
                </a:lnTo>
                <a:lnTo>
                  <a:pt x="6686251" y="1443381"/>
                </a:lnTo>
                <a:lnTo>
                  <a:pt x="6680729" y="1470632"/>
                </a:lnTo>
                <a:lnTo>
                  <a:pt x="6674497" y="1479864"/>
                </a:lnTo>
                <a:close/>
              </a:path>
            </a:pathLst>
          </a:custGeom>
          <a:solidFill>
            <a:srgbClr val="A781DD"/>
          </a:solidFill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58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7D5178-FD7B-4590-BE39-B8A5BB689C7B}"/>
              </a:ext>
            </a:extLst>
          </p:cNvPr>
          <p:cNvSpPr txBox="1"/>
          <p:nvPr/>
        </p:nvSpPr>
        <p:spPr>
          <a:xfrm>
            <a:off x="1524646" y="286823"/>
            <a:ext cx="9142708" cy="655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работать с картами по истории ЕГЭ?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98453B-1FFE-4E24-9D45-E780BD9C0FFA}"/>
              </a:ext>
            </a:extLst>
          </p:cNvPr>
          <p:cNvSpPr txBox="1"/>
          <p:nvPr/>
        </p:nvSpPr>
        <p:spPr>
          <a:xfrm>
            <a:off x="333212" y="1207302"/>
            <a:ext cx="11701221" cy="48701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Изучите легенду карты.</a:t>
            </a:r>
            <a:endParaRPr lang="ru-RU" sz="2000" dirty="0">
              <a:solidFill>
                <a:srgbClr val="331F1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Легенда — это маленькая табличка в углу карты ЕГЭ, история передвижений (редко, но иногда на ней бывают обозначены даты или знаковые имена), пояснения к стрелочкам и другим условным знакам. Именно в легенде содержится масса полезной информации, которую владеющий теорией человек сможет использовать.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ru-RU" sz="2000" b="1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Просмотрите карту на наличие слов-маркеров и дат.</a:t>
            </a:r>
            <a:endParaRPr lang="ru-RU" sz="2000" dirty="0">
              <a:solidFill>
                <a:srgbClr val="331F1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Иногда поверх стрелочек на схеме написаны имена полководцев, даты походов или названия рек, озер, гор, стран. Все это помогает примерно сориентироваться по периоду и месту происходящего события, а потому поможет ответить на вопросы о нем.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3"/>
              <a:tabLst>
                <a:tab pos="457200" algn="l"/>
              </a:tabLst>
            </a:pPr>
            <a:r>
              <a:rPr lang="ru-RU" sz="2000" b="1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Обратите внимание на задание с утверждениями.</a:t>
            </a:r>
            <a:endParaRPr lang="ru-RU" sz="2000" dirty="0">
              <a:solidFill>
                <a:srgbClr val="331F1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Чаще всего утверждения из задания подходят к двум-трем событиям, которые можно сопоставить со условными обозначениями: обладая достаточным количеством знаний, выбрать наиболее подходящее не составит труда.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raphic 8">
            <a:extLst>
              <a:ext uri="{FF2B5EF4-FFF2-40B4-BE49-F238E27FC236}">
                <a16:creationId xmlns:a16="http://schemas.microsoft.com/office/drawing/2014/main" id="{3C6D905C-6115-46AB-A657-710C32DEB394}"/>
              </a:ext>
            </a:extLst>
          </p:cNvPr>
          <p:cNvSpPr/>
          <p:nvPr/>
        </p:nvSpPr>
        <p:spPr>
          <a:xfrm>
            <a:off x="294467" y="1207302"/>
            <a:ext cx="11778713" cy="1783871"/>
          </a:xfrm>
          <a:custGeom>
            <a:avLst/>
            <a:gdLst/>
            <a:ahLst/>
            <a:cxnLst/>
            <a:rect l="l" t="t" r="r" b="b"/>
            <a:pathLst>
              <a:path w="6686550" h="1513840">
                <a:moveTo>
                  <a:pt x="6616146" y="1513486"/>
                </a:moveTo>
                <a:lnTo>
                  <a:pt x="70105" y="1513486"/>
                </a:lnTo>
                <a:lnTo>
                  <a:pt x="42854" y="1507965"/>
                </a:lnTo>
                <a:lnTo>
                  <a:pt x="20566" y="1492920"/>
                </a:lnTo>
                <a:lnTo>
                  <a:pt x="5521" y="1470632"/>
                </a:lnTo>
                <a:lnTo>
                  <a:pt x="0" y="1443381"/>
                </a:lnTo>
                <a:lnTo>
                  <a:pt x="0" y="70105"/>
                </a:lnTo>
                <a:lnTo>
                  <a:pt x="20566" y="20566"/>
                </a:lnTo>
                <a:lnTo>
                  <a:pt x="70105" y="0"/>
                </a:lnTo>
                <a:lnTo>
                  <a:pt x="6616146" y="0"/>
                </a:lnTo>
                <a:lnTo>
                  <a:pt x="6643397" y="5521"/>
                </a:lnTo>
                <a:lnTo>
                  <a:pt x="6665684" y="20566"/>
                </a:lnTo>
                <a:lnTo>
                  <a:pt x="6674497" y="33622"/>
                </a:lnTo>
                <a:lnTo>
                  <a:pt x="70105" y="33622"/>
                </a:lnTo>
                <a:lnTo>
                  <a:pt x="55954" y="36506"/>
                </a:lnTo>
                <a:lnTo>
                  <a:pt x="44352" y="44352"/>
                </a:lnTo>
                <a:lnTo>
                  <a:pt x="36505" y="55954"/>
                </a:lnTo>
                <a:lnTo>
                  <a:pt x="33621" y="70105"/>
                </a:lnTo>
                <a:lnTo>
                  <a:pt x="33621" y="1443381"/>
                </a:lnTo>
                <a:lnTo>
                  <a:pt x="36505" y="1457532"/>
                </a:lnTo>
                <a:lnTo>
                  <a:pt x="44352" y="1469134"/>
                </a:lnTo>
                <a:lnTo>
                  <a:pt x="55954" y="1476981"/>
                </a:lnTo>
                <a:lnTo>
                  <a:pt x="70105" y="1479864"/>
                </a:lnTo>
                <a:lnTo>
                  <a:pt x="6674497" y="1479864"/>
                </a:lnTo>
                <a:lnTo>
                  <a:pt x="6665684" y="1492920"/>
                </a:lnTo>
                <a:lnTo>
                  <a:pt x="6643397" y="1507965"/>
                </a:lnTo>
                <a:lnTo>
                  <a:pt x="6616146" y="1513486"/>
                </a:lnTo>
                <a:close/>
              </a:path>
              <a:path w="6686550" h="1513840">
                <a:moveTo>
                  <a:pt x="6674497" y="1479864"/>
                </a:moveTo>
                <a:lnTo>
                  <a:pt x="6616146" y="1479864"/>
                </a:lnTo>
                <a:lnTo>
                  <a:pt x="6630296" y="1476981"/>
                </a:lnTo>
                <a:lnTo>
                  <a:pt x="6641899" y="1469134"/>
                </a:lnTo>
                <a:lnTo>
                  <a:pt x="6649745" y="1457532"/>
                </a:lnTo>
                <a:lnTo>
                  <a:pt x="6652629" y="1443381"/>
                </a:lnTo>
                <a:lnTo>
                  <a:pt x="6652629" y="70105"/>
                </a:lnTo>
                <a:lnTo>
                  <a:pt x="6649745" y="55954"/>
                </a:lnTo>
                <a:lnTo>
                  <a:pt x="6641899" y="44352"/>
                </a:lnTo>
                <a:lnTo>
                  <a:pt x="6630296" y="36506"/>
                </a:lnTo>
                <a:lnTo>
                  <a:pt x="6616146" y="33622"/>
                </a:lnTo>
                <a:lnTo>
                  <a:pt x="6674497" y="33622"/>
                </a:lnTo>
                <a:lnTo>
                  <a:pt x="6680729" y="42854"/>
                </a:lnTo>
                <a:lnTo>
                  <a:pt x="6686251" y="70105"/>
                </a:lnTo>
                <a:lnTo>
                  <a:pt x="6686251" y="1443381"/>
                </a:lnTo>
                <a:lnTo>
                  <a:pt x="6680729" y="1470632"/>
                </a:lnTo>
                <a:lnTo>
                  <a:pt x="6674497" y="1479864"/>
                </a:lnTo>
                <a:close/>
              </a:path>
            </a:pathLst>
          </a:custGeom>
          <a:solidFill>
            <a:srgbClr val="A781DD"/>
          </a:solidFill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" name="Graphic 8">
            <a:extLst>
              <a:ext uri="{FF2B5EF4-FFF2-40B4-BE49-F238E27FC236}">
                <a16:creationId xmlns:a16="http://schemas.microsoft.com/office/drawing/2014/main" id="{4CFA849F-6731-4A12-BB19-8F9AEE81DAD2}"/>
              </a:ext>
            </a:extLst>
          </p:cNvPr>
          <p:cNvSpPr/>
          <p:nvPr/>
        </p:nvSpPr>
        <p:spPr>
          <a:xfrm>
            <a:off x="333212" y="4586514"/>
            <a:ext cx="11778713" cy="1656720"/>
          </a:xfrm>
          <a:custGeom>
            <a:avLst/>
            <a:gdLst/>
            <a:ahLst/>
            <a:cxnLst/>
            <a:rect l="l" t="t" r="r" b="b"/>
            <a:pathLst>
              <a:path w="6686550" h="1513840">
                <a:moveTo>
                  <a:pt x="6616146" y="1513486"/>
                </a:moveTo>
                <a:lnTo>
                  <a:pt x="70105" y="1513486"/>
                </a:lnTo>
                <a:lnTo>
                  <a:pt x="42854" y="1507965"/>
                </a:lnTo>
                <a:lnTo>
                  <a:pt x="20566" y="1492920"/>
                </a:lnTo>
                <a:lnTo>
                  <a:pt x="5521" y="1470632"/>
                </a:lnTo>
                <a:lnTo>
                  <a:pt x="0" y="1443381"/>
                </a:lnTo>
                <a:lnTo>
                  <a:pt x="0" y="70105"/>
                </a:lnTo>
                <a:lnTo>
                  <a:pt x="20566" y="20566"/>
                </a:lnTo>
                <a:lnTo>
                  <a:pt x="70105" y="0"/>
                </a:lnTo>
                <a:lnTo>
                  <a:pt x="6616146" y="0"/>
                </a:lnTo>
                <a:lnTo>
                  <a:pt x="6643397" y="5521"/>
                </a:lnTo>
                <a:lnTo>
                  <a:pt x="6665684" y="20566"/>
                </a:lnTo>
                <a:lnTo>
                  <a:pt x="6674497" y="33622"/>
                </a:lnTo>
                <a:lnTo>
                  <a:pt x="70105" y="33622"/>
                </a:lnTo>
                <a:lnTo>
                  <a:pt x="55954" y="36506"/>
                </a:lnTo>
                <a:lnTo>
                  <a:pt x="44352" y="44352"/>
                </a:lnTo>
                <a:lnTo>
                  <a:pt x="36505" y="55954"/>
                </a:lnTo>
                <a:lnTo>
                  <a:pt x="33621" y="70105"/>
                </a:lnTo>
                <a:lnTo>
                  <a:pt x="33621" y="1443381"/>
                </a:lnTo>
                <a:lnTo>
                  <a:pt x="36505" y="1457532"/>
                </a:lnTo>
                <a:lnTo>
                  <a:pt x="44352" y="1469134"/>
                </a:lnTo>
                <a:lnTo>
                  <a:pt x="55954" y="1476981"/>
                </a:lnTo>
                <a:lnTo>
                  <a:pt x="70105" y="1479864"/>
                </a:lnTo>
                <a:lnTo>
                  <a:pt x="6674497" y="1479864"/>
                </a:lnTo>
                <a:lnTo>
                  <a:pt x="6665684" y="1492920"/>
                </a:lnTo>
                <a:lnTo>
                  <a:pt x="6643397" y="1507965"/>
                </a:lnTo>
                <a:lnTo>
                  <a:pt x="6616146" y="1513486"/>
                </a:lnTo>
                <a:close/>
              </a:path>
              <a:path w="6686550" h="1513840">
                <a:moveTo>
                  <a:pt x="6674497" y="1479864"/>
                </a:moveTo>
                <a:lnTo>
                  <a:pt x="6616146" y="1479864"/>
                </a:lnTo>
                <a:lnTo>
                  <a:pt x="6630296" y="1476981"/>
                </a:lnTo>
                <a:lnTo>
                  <a:pt x="6641899" y="1469134"/>
                </a:lnTo>
                <a:lnTo>
                  <a:pt x="6649745" y="1457532"/>
                </a:lnTo>
                <a:lnTo>
                  <a:pt x="6652629" y="1443381"/>
                </a:lnTo>
                <a:lnTo>
                  <a:pt x="6652629" y="70105"/>
                </a:lnTo>
                <a:lnTo>
                  <a:pt x="6649745" y="55954"/>
                </a:lnTo>
                <a:lnTo>
                  <a:pt x="6641899" y="44352"/>
                </a:lnTo>
                <a:lnTo>
                  <a:pt x="6630296" y="36506"/>
                </a:lnTo>
                <a:lnTo>
                  <a:pt x="6616146" y="33622"/>
                </a:lnTo>
                <a:lnTo>
                  <a:pt x="6674497" y="33622"/>
                </a:lnTo>
                <a:lnTo>
                  <a:pt x="6680729" y="42854"/>
                </a:lnTo>
                <a:lnTo>
                  <a:pt x="6686251" y="70105"/>
                </a:lnTo>
                <a:lnTo>
                  <a:pt x="6686251" y="1443381"/>
                </a:lnTo>
                <a:lnTo>
                  <a:pt x="6680729" y="1470632"/>
                </a:lnTo>
                <a:lnTo>
                  <a:pt x="6674497" y="1479864"/>
                </a:lnTo>
                <a:close/>
              </a:path>
            </a:pathLst>
          </a:custGeom>
          <a:solidFill>
            <a:srgbClr val="A781DD"/>
          </a:solidFill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" name="Graphic 8">
            <a:extLst>
              <a:ext uri="{FF2B5EF4-FFF2-40B4-BE49-F238E27FC236}">
                <a16:creationId xmlns:a16="http://schemas.microsoft.com/office/drawing/2014/main" id="{8E032DB6-3B9D-4531-88A3-A5FB973C1254}"/>
              </a:ext>
            </a:extLst>
          </p:cNvPr>
          <p:cNvSpPr/>
          <p:nvPr/>
        </p:nvSpPr>
        <p:spPr>
          <a:xfrm>
            <a:off x="294467" y="3074049"/>
            <a:ext cx="11778713" cy="1429588"/>
          </a:xfrm>
          <a:custGeom>
            <a:avLst/>
            <a:gdLst/>
            <a:ahLst/>
            <a:cxnLst/>
            <a:rect l="l" t="t" r="r" b="b"/>
            <a:pathLst>
              <a:path w="6686550" h="1513840">
                <a:moveTo>
                  <a:pt x="6616146" y="1513486"/>
                </a:moveTo>
                <a:lnTo>
                  <a:pt x="70105" y="1513486"/>
                </a:lnTo>
                <a:lnTo>
                  <a:pt x="42854" y="1507965"/>
                </a:lnTo>
                <a:lnTo>
                  <a:pt x="20566" y="1492920"/>
                </a:lnTo>
                <a:lnTo>
                  <a:pt x="5521" y="1470632"/>
                </a:lnTo>
                <a:lnTo>
                  <a:pt x="0" y="1443381"/>
                </a:lnTo>
                <a:lnTo>
                  <a:pt x="0" y="70105"/>
                </a:lnTo>
                <a:lnTo>
                  <a:pt x="20566" y="20566"/>
                </a:lnTo>
                <a:lnTo>
                  <a:pt x="70105" y="0"/>
                </a:lnTo>
                <a:lnTo>
                  <a:pt x="6616146" y="0"/>
                </a:lnTo>
                <a:lnTo>
                  <a:pt x="6643397" y="5521"/>
                </a:lnTo>
                <a:lnTo>
                  <a:pt x="6665684" y="20566"/>
                </a:lnTo>
                <a:lnTo>
                  <a:pt x="6674497" y="33622"/>
                </a:lnTo>
                <a:lnTo>
                  <a:pt x="70105" y="33622"/>
                </a:lnTo>
                <a:lnTo>
                  <a:pt x="55954" y="36506"/>
                </a:lnTo>
                <a:lnTo>
                  <a:pt x="44352" y="44352"/>
                </a:lnTo>
                <a:lnTo>
                  <a:pt x="36505" y="55954"/>
                </a:lnTo>
                <a:lnTo>
                  <a:pt x="33621" y="70105"/>
                </a:lnTo>
                <a:lnTo>
                  <a:pt x="33621" y="1443381"/>
                </a:lnTo>
                <a:lnTo>
                  <a:pt x="36505" y="1457532"/>
                </a:lnTo>
                <a:lnTo>
                  <a:pt x="44352" y="1469134"/>
                </a:lnTo>
                <a:lnTo>
                  <a:pt x="55954" y="1476981"/>
                </a:lnTo>
                <a:lnTo>
                  <a:pt x="70105" y="1479864"/>
                </a:lnTo>
                <a:lnTo>
                  <a:pt x="6674497" y="1479864"/>
                </a:lnTo>
                <a:lnTo>
                  <a:pt x="6665684" y="1492920"/>
                </a:lnTo>
                <a:lnTo>
                  <a:pt x="6643397" y="1507965"/>
                </a:lnTo>
                <a:lnTo>
                  <a:pt x="6616146" y="1513486"/>
                </a:lnTo>
                <a:close/>
              </a:path>
              <a:path w="6686550" h="1513840">
                <a:moveTo>
                  <a:pt x="6674497" y="1479864"/>
                </a:moveTo>
                <a:lnTo>
                  <a:pt x="6616146" y="1479864"/>
                </a:lnTo>
                <a:lnTo>
                  <a:pt x="6630296" y="1476981"/>
                </a:lnTo>
                <a:lnTo>
                  <a:pt x="6641899" y="1469134"/>
                </a:lnTo>
                <a:lnTo>
                  <a:pt x="6649745" y="1457532"/>
                </a:lnTo>
                <a:lnTo>
                  <a:pt x="6652629" y="1443381"/>
                </a:lnTo>
                <a:lnTo>
                  <a:pt x="6652629" y="70105"/>
                </a:lnTo>
                <a:lnTo>
                  <a:pt x="6649745" y="55954"/>
                </a:lnTo>
                <a:lnTo>
                  <a:pt x="6641899" y="44352"/>
                </a:lnTo>
                <a:lnTo>
                  <a:pt x="6630296" y="36506"/>
                </a:lnTo>
                <a:lnTo>
                  <a:pt x="6616146" y="33622"/>
                </a:lnTo>
                <a:lnTo>
                  <a:pt x="6674497" y="33622"/>
                </a:lnTo>
                <a:lnTo>
                  <a:pt x="6680729" y="42854"/>
                </a:lnTo>
                <a:lnTo>
                  <a:pt x="6686251" y="70105"/>
                </a:lnTo>
                <a:lnTo>
                  <a:pt x="6686251" y="1443381"/>
                </a:lnTo>
                <a:lnTo>
                  <a:pt x="6680729" y="1470632"/>
                </a:lnTo>
                <a:lnTo>
                  <a:pt x="6674497" y="1479864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829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BB4EA53-E5AC-4F6B-9F23-55A202BDD8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1733" y="2086619"/>
            <a:ext cx="9687871" cy="3974143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Обращаем внимание на даты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Обращаем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 на название государств и городов.</a:t>
            </a:r>
          </a:p>
          <a:p>
            <a:pPr algn="l"/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упускаем деталей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Запоминаем ключевые понятия и географические пункты, характерные для каждого исторического периода.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нужно игнорировать мелочи.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/>
          </a:p>
          <a:p>
            <a:endParaRPr lang="ru-RU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E4ADDE-253C-44E4-8B74-43E1CDEA1E24}"/>
              </a:ext>
            </a:extLst>
          </p:cNvPr>
          <p:cNvSpPr txBox="1"/>
          <p:nvPr/>
        </p:nvSpPr>
        <p:spPr>
          <a:xfrm>
            <a:off x="1524646" y="286823"/>
            <a:ext cx="9142708" cy="655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solidFill>
                  <a:srgbClr val="331F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работать с картами по истории ЕГЭ?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Graphic 8">
            <a:extLst>
              <a:ext uri="{FF2B5EF4-FFF2-40B4-BE49-F238E27FC236}">
                <a16:creationId xmlns:a16="http://schemas.microsoft.com/office/drawing/2014/main" id="{4CFA849F-6731-4A12-BB19-8F9AEE81DAD2}"/>
              </a:ext>
            </a:extLst>
          </p:cNvPr>
          <p:cNvSpPr/>
          <p:nvPr/>
        </p:nvSpPr>
        <p:spPr>
          <a:xfrm>
            <a:off x="1011733" y="4544950"/>
            <a:ext cx="10168533" cy="484250"/>
          </a:xfrm>
          <a:custGeom>
            <a:avLst/>
            <a:gdLst/>
            <a:ahLst/>
            <a:cxnLst/>
            <a:rect l="l" t="t" r="r" b="b"/>
            <a:pathLst>
              <a:path w="6686550" h="1513840">
                <a:moveTo>
                  <a:pt x="6616146" y="1513486"/>
                </a:moveTo>
                <a:lnTo>
                  <a:pt x="70105" y="1513486"/>
                </a:lnTo>
                <a:lnTo>
                  <a:pt x="42854" y="1507965"/>
                </a:lnTo>
                <a:lnTo>
                  <a:pt x="20566" y="1492920"/>
                </a:lnTo>
                <a:lnTo>
                  <a:pt x="5521" y="1470632"/>
                </a:lnTo>
                <a:lnTo>
                  <a:pt x="0" y="1443381"/>
                </a:lnTo>
                <a:lnTo>
                  <a:pt x="0" y="70105"/>
                </a:lnTo>
                <a:lnTo>
                  <a:pt x="20566" y="20566"/>
                </a:lnTo>
                <a:lnTo>
                  <a:pt x="70105" y="0"/>
                </a:lnTo>
                <a:lnTo>
                  <a:pt x="6616146" y="0"/>
                </a:lnTo>
                <a:lnTo>
                  <a:pt x="6643397" y="5521"/>
                </a:lnTo>
                <a:lnTo>
                  <a:pt x="6665684" y="20566"/>
                </a:lnTo>
                <a:lnTo>
                  <a:pt x="6674497" y="33622"/>
                </a:lnTo>
                <a:lnTo>
                  <a:pt x="70105" y="33622"/>
                </a:lnTo>
                <a:lnTo>
                  <a:pt x="55954" y="36506"/>
                </a:lnTo>
                <a:lnTo>
                  <a:pt x="44352" y="44352"/>
                </a:lnTo>
                <a:lnTo>
                  <a:pt x="36505" y="55954"/>
                </a:lnTo>
                <a:lnTo>
                  <a:pt x="33621" y="70105"/>
                </a:lnTo>
                <a:lnTo>
                  <a:pt x="33621" y="1443381"/>
                </a:lnTo>
                <a:lnTo>
                  <a:pt x="36505" y="1457532"/>
                </a:lnTo>
                <a:lnTo>
                  <a:pt x="44352" y="1469134"/>
                </a:lnTo>
                <a:lnTo>
                  <a:pt x="55954" y="1476981"/>
                </a:lnTo>
                <a:lnTo>
                  <a:pt x="70105" y="1479864"/>
                </a:lnTo>
                <a:lnTo>
                  <a:pt x="6674497" y="1479864"/>
                </a:lnTo>
                <a:lnTo>
                  <a:pt x="6665684" y="1492920"/>
                </a:lnTo>
                <a:lnTo>
                  <a:pt x="6643397" y="1507965"/>
                </a:lnTo>
                <a:lnTo>
                  <a:pt x="6616146" y="1513486"/>
                </a:lnTo>
                <a:close/>
              </a:path>
              <a:path w="6686550" h="1513840">
                <a:moveTo>
                  <a:pt x="6674497" y="1479864"/>
                </a:moveTo>
                <a:lnTo>
                  <a:pt x="6616146" y="1479864"/>
                </a:lnTo>
                <a:lnTo>
                  <a:pt x="6630296" y="1476981"/>
                </a:lnTo>
                <a:lnTo>
                  <a:pt x="6641899" y="1469134"/>
                </a:lnTo>
                <a:lnTo>
                  <a:pt x="6649745" y="1457532"/>
                </a:lnTo>
                <a:lnTo>
                  <a:pt x="6652629" y="1443381"/>
                </a:lnTo>
                <a:lnTo>
                  <a:pt x="6652629" y="70105"/>
                </a:lnTo>
                <a:lnTo>
                  <a:pt x="6649745" y="55954"/>
                </a:lnTo>
                <a:lnTo>
                  <a:pt x="6641899" y="44352"/>
                </a:lnTo>
                <a:lnTo>
                  <a:pt x="6630296" y="36506"/>
                </a:lnTo>
                <a:lnTo>
                  <a:pt x="6616146" y="33622"/>
                </a:lnTo>
                <a:lnTo>
                  <a:pt x="6674497" y="33622"/>
                </a:lnTo>
                <a:lnTo>
                  <a:pt x="6680729" y="42854"/>
                </a:lnTo>
                <a:lnTo>
                  <a:pt x="6686251" y="70105"/>
                </a:lnTo>
                <a:lnTo>
                  <a:pt x="6686251" y="1443381"/>
                </a:lnTo>
                <a:lnTo>
                  <a:pt x="6680729" y="1470632"/>
                </a:lnTo>
                <a:lnTo>
                  <a:pt x="6674497" y="1479864"/>
                </a:lnTo>
                <a:close/>
              </a:path>
            </a:pathLst>
          </a:custGeom>
          <a:solidFill>
            <a:srgbClr val="A781DD"/>
          </a:solidFill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" name="Graphic 8">
            <a:extLst>
              <a:ext uri="{FF2B5EF4-FFF2-40B4-BE49-F238E27FC236}">
                <a16:creationId xmlns:a16="http://schemas.microsoft.com/office/drawing/2014/main" id="{8E032DB6-3B9D-4531-88A3-A5FB973C1254}"/>
              </a:ext>
            </a:extLst>
          </p:cNvPr>
          <p:cNvSpPr/>
          <p:nvPr/>
        </p:nvSpPr>
        <p:spPr>
          <a:xfrm>
            <a:off x="1011733" y="3643745"/>
            <a:ext cx="10168533" cy="859892"/>
          </a:xfrm>
          <a:custGeom>
            <a:avLst/>
            <a:gdLst/>
            <a:ahLst/>
            <a:cxnLst/>
            <a:rect l="l" t="t" r="r" b="b"/>
            <a:pathLst>
              <a:path w="6686550" h="1513840">
                <a:moveTo>
                  <a:pt x="6616146" y="1513486"/>
                </a:moveTo>
                <a:lnTo>
                  <a:pt x="70105" y="1513486"/>
                </a:lnTo>
                <a:lnTo>
                  <a:pt x="42854" y="1507965"/>
                </a:lnTo>
                <a:lnTo>
                  <a:pt x="20566" y="1492920"/>
                </a:lnTo>
                <a:lnTo>
                  <a:pt x="5521" y="1470632"/>
                </a:lnTo>
                <a:lnTo>
                  <a:pt x="0" y="1443381"/>
                </a:lnTo>
                <a:lnTo>
                  <a:pt x="0" y="70105"/>
                </a:lnTo>
                <a:lnTo>
                  <a:pt x="20566" y="20566"/>
                </a:lnTo>
                <a:lnTo>
                  <a:pt x="70105" y="0"/>
                </a:lnTo>
                <a:lnTo>
                  <a:pt x="6616146" y="0"/>
                </a:lnTo>
                <a:lnTo>
                  <a:pt x="6643397" y="5521"/>
                </a:lnTo>
                <a:lnTo>
                  <a:pt x="6665684" y="20566"/>
                </a:lnTo>
                <a:lnTo>
                  <a:pt x="6674497" y="33622"/>
                </a:lnTo>
                <a:lnTo>
                  <a:pt x="70105" y="33622"/>
                </a:lnTo>
                <a:lnTo>
                  <a:pt x="55954" y="36506"/>
                </a:lnTo>
                <a:lnTo>
                  <a:pt x="44352" y="44352"/>
                </a:lnTo>
                <a:lnTo>
                  <a:pt x="36505" y="55954"/>
                </a:lnTo>
                <a:lnTo>
                  <a:pt x="33621" y="70105"/>
                </a:lnTo>
                <a:lnTo>
                  <a:pt x="33621" y="1443381"/>
                </a:lnTo>
                <a:lnTo>
                  <a:pt x="36505" y="1457532"/>
                </a:lnTo>
                <a:lnTo>
                  <a:pt x="44352" y="1469134"/>
                </a:lnTo>
                <a:lnTo>
                  <a:pt x="55954" y="1476981"/>
                </a:lnTo>
                <a:lnTo>
                  <a:pt x="70105" y="1479864"/>
                </a:lnTo>
                <a:lnTo>
                  <a:pt x="6674497" y="1479864"/>
                </a:lnTo>
                <a:lnTo>
                  <a:pt x="6665684" y="1492920"/>
                </a:lnTo>
                <a:lnTo>
                  <a:pt x="6643397" y="1507965"/>
                </a:lnTo>
                <a:lnTo>
                  <a:pt x="6616146" y="1513486"/>
                </a:lnTo>
                <a:close/>
              </a:path>
              <a:path w="6686550" h="1513840">
                <a:moveTo>
                  <a:pt x="6674497" y="1479864"/>
                </a:moveTo>
                <a:lnTo>
                  <a:pt x="6616146" y="1479864"/>
                </a:lnTo>
                <a:lnTo>
                  <a:pt x="6630296" y="1476981"/>
                </a:lnTo>
                <a:lnTo>
                  <a:pt x="6641899" y="1469134"/>
                </a:lnTo>
                <a:lnTo>
                  <a:pt x="6649745" y="1457532"/>
                </a:lnTo>
                <a:lnTo>
                  <a:pt x="6652629" y="1443381"/>
                </a:lnTo>
                <a:lnTo>
                  <a:pt x="6652629" y="70105"/>
                </a:lnTo>
                <a:lnTo>
                  <a:pt x="6649745" y="55954"/>
                </a:lnTo>
                <a:lnTo>
                  <a:pt x="6641899" y="44352"/>
                </a:lnTo>
                <a:lnTo>
                  <a:pt x="6630296" y="36506"/>
                </a:lnTo>
                <a:lnTo>
                  <a:pt x="6616146" y="33622"/>
                </a:lnTo>
                <a:lnTo>
                  <a:pt x="6674497" y="33622"/>
                </a:lnTo>
                <a:lnTo>
                  <a:pt x="6680729" y="42854"/>
                </a:lnTo>
                <a:lnTo>
                  <a:pt x="6686251" y="70105"/>
                </a:lnTo>
                <a:lnTo>
                  <a:pt x="6686251" y="1443381"/>
                </a:lnTo>
                <a:lnTo>
                  <a:pt x="6680729" y="1470632"/>
                </a:lnTo>
                <a:lnTo>
                  <a:pt x="6674497" y="1479864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" name="Graphic 8">
            <a:extLst>
              <a:ext uri="{FF2B5EF4-FFF2-40B4-BE49-F238E27FC236}">
                <a16:creationId xmlns:a16="http://schemas.microsoft.com/office/drawing/2014/main" id="{4CFA849F-6731-4A12-BB19-8F9AEE81DAD2}"/>
              </a:ext>
            </a:extLst>
          </p:cNvPr>
          <p:cNvSpPr/>
          <p:nvPr/>
        </p:nvSpPr>
        <p:spPr>
          <a:xfrm>
            <a:off x="1011733" y="3076117"/>
            <a:ext cx="10168533" cy="484250"/>
          </a:xfrm>
          <a:custGeom>
            <a:avLst/>
            <a:gdLst/>
            <a:ahLst/>
            <a:cxnLst/>
            <a:rect l="l" t="t" r="r" b="b"/>
            <a:pathLst>
              <a:path w="6686550" h="1513840">
                <a:moveTo>
                  <a:pt x="6616146" y="1513486"/>
                </a:moveTo>
                <a:lnTo>
                  <a:pt x="70105" y="1513486"/>
                </a:lnTo>
                <a:lnTo>
                  <a:pt x="42854" y="1507965"/>
                </a:lnTo>
                <a:lnTo>
                  <a:pt x="20566" y="1492920"/>
                </a:lnTo>
                <a:lnTo>
                  <a:pt x="5521" y="1470632"/>
                </a:lnTo>
                <a:lnTo>
                  <a:pt x="0" y="1443381"/>
                </a:lnTo>
                <a:lnTo>
                  <a:pt x="0" y="70105"/>
                </a:lnTo>
                <a:lnTo>
                  <a:pt x="20566" y="20566"/>
                </a:lnTo>
                <a:lnTo>
                  <a:pt x="70105" y="0"/>
                </a:lnTo>
                <a:lnTo>
                  <a:pt x="6616146" y="0"/>
                </a:lnTo>
                <a:lnTo>
                  <a:pt x="6643397" y="5521"/>
                </a:lnTo>
                <a:lnTo>
                  <a:pt x="6665684" y="20566"/>
                </a:lnTo>
                <a:lnTo>
                  <a:pt x="6674497" y="33622"/>
                </a:lnTo>
                <a:lnTo>
                  <a:pt x="70105" y="33622"/>
                </a:lnTo>
                <a:lnTo>
                  <a:pt x="55954" y="36506"/>
                </a:lnTo>
                <a:lnTo>
                  <a:pt x="44352" y="44352"/>
                </a:lnTo>
                <a:lnTo>
                  <a:pt x="36505" y="55954"/>
                </a:lnTo>
                <a:lnTo>
                  <a:pt x="33621" y="70105"/>
                </a:lnTo>
                <a:lnTo>
                  <a:pt x="33621" y="1443381"/>
                </a:lnTo>
                <a:lnTo>
                  <a:pt x="36505" y="1457532"/>
                </a:lnTo>
                <a:lnTo>
                  <a:pt x="44352" y="1469134"/>
                </a:lnTo>
                <a:lnTo>
                  <a:pt x="55954" y="1476981"/>
                </a:lnTo>
                <a:lnTo>
                  <a:pt x="70105" y="1479864"/>
                </a:lnTo>
                <a:lnTo>
                  <a:pt x="6674497" y="1479864"/>
                </a:lnTo>
                <a:lnTo>
                  <a:pt x="6665684" y="1492920"/>
                </a:lnTo>
                <a:lnTo>
                  <a:pt x="6643397" y="1507965"/>
                </a:lnTo>
                <a:lnTo>
                  <a:pt x="6616146" y="1513486"/>
                </a:lnTo>
                <a:close/>
              </a:path>
              <a:path w="6686550" h="1513840">
                <a:moveTo>
                  <a:pt x="6674497" y="1479864"/>
                </a:moveTo>
                <a:lnTo>
                  <a:pt x="6616146" y="1479864"/>
                </a:lnTo>
                <a:lnTo>
                  <a:pt x="6630296" y="1476981"/>
                </a:lnTo>
                <a:lnTo>
                  <a:pt x="6641899" y="1469134"/>
                </a:lnTo>
                <a:lnTo>
                  <a:pt x="6649745" y="1457532"/>
                </a:lnTo>
                <a:lnTo>
                  <a:pt x="6652629" y="1443381"/>
                </a:lnTo>
                <a:lnTo>
                  <a:pt x="6652629" y="70105"/>
                </a:lnTo>
                <a:lnTo>
                  <a:pt x="6649745" y="55954"/>
                </a:lnTo>
                <a:lnTo>
                  <a:pt x="6641899" y="44352"/>
                </a:lnTo>
                <a:lnTo>
                  <a:pt x="6630296" y="36506"/>
                </a:lnTo>
                <a:lnTo>
                  <a:pt x="6616146" y="33622"/>
                </a:lnTo>
                <a:lnTo>
                  <a:pt x="6674497" y="33622"/>
                </a:lnTo>
                <a:lnTo>
                  <a:pt x="6680729" y="42854"/>
                </a:lnTo>
                <a:lnTo>
                  <a:pt x="6686251" y="70105"/>
                </a:lnTo>
                <a:lnTo>
                  <a:pt x="6686251" y="1443381"/>
                </a:lnTo>
                <a:lnTo>
                  <a:pt x="6680729" y="1470632"/>
                </a:lnTo>
                <a:lnTo>
                  <a:pt x="6674497" y="1479864"/>
                </a:lnTo>
                <a:close/>
              </a:path>
            </a:pathLst>
          </a:custGeom>
          <a:solidFill>
            <a:srgbClr val="A781DD"/>
          </a:solidFill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9" name="Graphic 8">
            <a:extLst>
              <a:ext uri="{FF2B5EF4-FFF2-40B4-BE49-F238E27FC236}">
                <a16:creationId xmlns:a16="http://schemas.microsoft.com/office/drawing/2014/main" id="{8E032DB6-3B9D-4531-88A3-A5FB973C1254}"/>
              </a:ext>
            </a:extLst>
          </p:cNvPr>
          <p:cNvSpPr/>
          <p:nvPr/>
        </p:nvSpPr>
        <p:spPr>
          <a:xfrm>
            <a:off x="1011732" y="2604482"/>
            <a:ext cx="10168534" cy="388257"/>
          </a:xfrm>
          <a:custGeom>
            <a:avLst/>
            <a:gdLst/>
            <a:ahLst/>
            <a:cxnLst/>
            <a:rect l="l" t="t" r="r" b="b"/>
            <a:pathLst>
              <a:path w="6686550" h="1513840">
                <a:moveTo>
                  <a:pt x="6616146" y="1513486"/>
                </a:moveTo>
                <a:lnTo>
                  <a:pt x="70105" y="1513486"/>
                </a:lnTo>
                <a:lnTo>
                  <a:pt x="42854" y="1507965"/>
                </a:lnTo>
                <a:lnTo>
                  <a:pt x="20566" y="1492920"/>
                </a:lnTo>
                <a:lnTo>
                  <a:pt x="5521" y="1470632"/>
                </a:lnTo>
                <a:lnTo>
                  <a:pt x="0" y="1443381"/>
                </a:lnTo>
                <a:lnTo>
                  <a:pt x="0" y="70105"/>
                </a:lnTo>
                <a:lnTo>
                  <a:pt x="20566" y="20566"/>
                </a:lnTo>
                <a:lnTo>
                  <a:pt x="70105" y="0"/>
                </a:lnTo>
                <a:lnTo>
                  <a:pt x="6616146" y="0"/>
                </a:lnTo>
                <a:lnTo>
                  <a:pt x="6643397" y="5521"/>
                </a:lnTo>
                <a:lnTo>
                  <a:pt x="6665684" y="20566"/>
                </a:lnTo>
                <a:lnTo>
                  <a:pt x="6674497" y="33622"/>
                </a:lnTo>
                <a:lnTo>
                  <a:pt x="70105" y="33622"/>
                </a:lnTo>
                <a:lnTo>
                  <a:pt x="55954" y="36506"/>
                </a:lnTo>
                <a:lnTo>
                  <a:pt x="44352" y="44352"/>
                </a:lnTo>
                <a:lnTo>
                  <a:pt x="36505" y="55954"/>
                </a:lnTo>
                <a:lnTo>
                  <a:pt x="33621" y="70105"/>
                </a:lnTo>
                <a:lnTo>
                  <a:pt x="33621" y="1443381"/>
                </a:lnTo>
                <a:lnTo>
                  <a:pt x="36505" y="1457532"/>
                </a:lnTo>
                <a:lnTo>
                  <a:pt x="44352" y="1469134"/>
                </a:lnTo>
                <a:lnTo>
                  <a:pt x="55954" y="1476981"/>
                </a:lnTo>
                <a:lnTo>
                  <a:pt x="70105" y="1479864"/>
                </a:lnTo>
                <a:lnTo>
                  <a:pt x="6674497" y="1479864"/>
                </a:lnTo>
                <a:lnTo>
                  <a:pt x="6665684" y="1492920"/>
                </a:lnTo>
                <a:lnTo>
                  <a:pt x="6643397" y="1507965"/>
                </a:lnTo>
                <a:lnTo>
                  <a:pt x="6616146" y="1513486"/>
                </a:lnTo>
                <a:close/>
              </a:path>
              <a:path w="6686550" h="1513840">
                <a:moveTo>
                  <a:pt x="6674497" y="1479864"/>
                </a:moveTo>
                <a:lnTo>
                  <a:pt x="6616146" y="1479864"/>
                </a:lnTo>
                <a:lnTo>
                  <a:pt x="6630296" y="1476981"/>
                </a:lnTo>
                <a:lnTo>
                  <a:pt x="6641899" y="1469134"/>
                </a:lnTo>
                <a:lnTo>
                  <a:pt x="6649745" y="1457532"/>
                </a:lnTo>
                <a:lnTo>
                  <a:pt x="6652629" y="1443381"/>
                </a:lnTo>
                <a:lnTo>
                  <a:pt x="6652629" y="70105"/>
                </a:lnTo>
                <a:lnTo>
                  <a:pt x="6649745" y="55954"/>
                </a:lnTo>
                <a:lnTo>
                  <a:pt x="6641899" y="44352"/>
                </a:lnTo>
                <a:lnTo>
                  <a:pt x="6630296" y="36506"/>
                </a:lnTo>
                <a:lnTo>
                  <a:pt x="6616146" y="33622"/>
                </a:lnTo>
                <a:lnTo>
                  <a:pt x="6674497" y="33622"/>
                </a:lnTo>
                <a:lnTo>
                  <a:pt x="6680729" y="42854"/>
                </a:lnTo>
                <a:lnTo>
                  <a:pt x="6686251" y="70105"/>
                </a:lnTo>
                <a:lnTo>
                  <a:pt x="6686251" y="1443381"/>
                </a:lnTo>
                <a:lnTo>
                  <a:pt x="6680729" y="1470632"/>
                </a:lnTo>
                <a:lnTo>
                  <a:pt x="6674497" y="1479864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0" name="Graphic 8">
            <a:extLst>
              <a:ext uri="{FF2B5EF4-FFF2-40B4-BE49-F238E27FC236}">
                <a16:creationId xmlns:a16="http://schemas.microsoft.com/office/drawing/2014/main" id="{4CFA849F-6731-4A12-BB19-8F9AEE81DAD2}"/>
              </a:ext>
            </a:extLst>
          </p:cNvPr>
          <p:cNvSpPr/>
          <p:nvPr/>
        </p:nvSpPr>
        <p:spPr>
          <a:xfrm>
            <a:off x="1011733" y="2086619"/>
            <a:ext cx="10168533" cy="484250"/>
          </a:xfrm>
          <a:custGeom>
            <a:avLst/>
            <a:gdLst/>
            <a:ahLst/>
            <a:cxnLst/>
            <a:rect l="l" t="t" r="r" b="b"/>
            <a:pathLst>
              <a:path w="6686550" h="1513840">
                <a:moveTo>
                  <a:pt x="6616146" y="1513486"/>
                </a:moveTo>
                <a:lnTo>
                  <a:pt x="70105" y="1513486"/>
                </a:lnTo>
                <a:lnTo>
                  <a:pt x="42854" y="1507965"/>
                </a:lnTo>
                <a:lnTo>
                  <a:pt x="20566" y="1492920"/>
                </a:lnTo>
                <a:lnTo>
                  <a:pt x="5521" y="1470632"/>
                </a:lnTo>
                <a:lnTo>
                  <a:pt x="0" y="1443381"/>
                </a:lnTo>
                <a:lnTo>
                  <a:pt x="0" y="70105"/>
                </a:lnTo>
                <a:lnTo>
                  <a:pt x="20566" y="20566"/>
                </a:lnTo>
                <a:lnTo>
                  <a:pt x="70105" y="0"/>
                </a:lnTo>
                <a:lnTo>
                  <a:pt x="6616146" y="0"/>
                </a:lnTo>
                <a:lnTo>
                  <a:pt x="6643397" y="5521"/>
                </a:lnTo>
                <a:lnTo>
                  <a:pt x="6665684" y="20566"/>
                </a:lnTo>
                <a:lnTo>
                  <a:pt x="6674497" y="33622"/>
                </a:lnTo>
                <a:lnTo>
                  <a:pt x="70105" y="33622"/>
                </a:lnTo>
                <a:lnTo>
                  <a:pt x="55954" y="36506"/>
                </a:lnTo>
                <a:lnTo>
                  <a:pt x="44352" y="44352"/>
                </a:lnTo>
                <a:lnTo>
                  <a:pt x="36505" y="55954"/>
                </a:lnTo>
                <a:lnTo>
                  <a:pt x="33621" y="70105"/>
                </a:lnTo>
                <a:lnTo>
                  <a:pt x="33621" y="1443381"/>
                </a:lnTo>
                <a:lnTo>
                  <a:pt x="36505" y="1457532"/>
                </a:lnTo>
                <a:lnTo>
                  <a:pt x="44352" y="1469134"/>
                </a:lnTo>
                <a:lnTo>
                  <a:pt x="55954" y="1476981"/>
                </a:lnTo>
                <a:lnTo>
                  <a:pt x="70105" y="1479864"/>
                </a:lnTo>
                <a:lnTo>
                  <a:pt x="6674497" y="1479864"/>
                </a:lnTo>
                <a:lnTo>
                  <a:pt x="6665684" y="1492920"/>
                </a:lnTo>
                <a:lnTo>
                  <a:pt x="6643397" y="1507965"/>
                </a:lnTo>
                <a:lnTo>
                  <a:pt x="6616146" y="1513486"/>
                </a:lnTo>
                <a:close/>
              </a:path>
              <a:path w="6686550" h="1513840">
                <a:moveTo>
                  <a:pt x="6674497" y="1479864"/>
                </a:moveTo>
                <a:lnTo>
                  <a:pt x="6616146" y="1479864"/>
                </a:lnTo>
                <a:lnTo>
                  <a:pt x="6630296" y="1476981"/>
                </a:lnTo>
                <a:lnTo>
                  <a:pt x="6641899" y="1469134"/>
                </a:lnTo>
                <a:lnTo>
                  <a:pt x="6649745" y="1457532"/>
                </a:lnTo>
                <a:lnTo>
                  <a:pt x="6652629" y="1443381"/>
                </a:lnTo>
                <a:lnTo>
                  <a:pt x="6652629" y="70105"/>
                </a:lnTo>
                <a:lnTo>
                  <a:pt x="6649745" y="55954"/>
                </a:lnTo>
                <a:lnTo>
                  <a:pt x="6641899" y="44352"/>
                </a:lnTo>
                <a:lnTo>
                  <a:pt x="6630296" y="36506"/>
                </a:lnTo>
                <a:lnTo>
                  <a:pt x="6616146" y="33622"/>
                </a:lnTo>
                <a:lnTo>
                  <a:pt x="6674497" y="33622"/>
                </a:lnTo>
                <a:lnTo>
                  <a:pt x="6680729" y="42854"/>
                </a:lnTo>
                <a:lnTo>
                  <a:pt x="6686251" y="70105"/>
                </a:lnTo>
                <a:lnTo>
                  <a:pt x="6686251" y="1443381"/>
                </a:lnTo>
                <a:lnTo>
                  <a:pt x="6680729" y="1470632"/>
                </a:lnTo>
                <a:lnTo>
                  <a:pt x="6674497" y="1479864"/>
                </a:lnTo>
                <a:close/>
              </a:path>
            </a:pathLst>
          </a:custGeom>
          <a:solidFill>
            <a:srgbClr val="A781DD"/>
          </a:solidFill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37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DDCDF9CB-C4D9-4151-80D8-D0436F50569F}"/>
              </a:ext>
            </a:extLst>
          </p:cNvPr>
          <p:cNvSpPr txBox="1"/>
          <p:nvPr/>
        </p:nvSpPr>
        <p:spPr>
          <a:xfrm>
            <a:off x="597353" y="592635"/>
            <a:ext cx="874259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ТОЛЬКО по отношению к 1 карте:</a:t>
            </a:r>
            <a:br>
              <a:rPr lang="ru-RU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3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3DF9CE-38DA-4FD9-AB00-94D913B93FA2}"/>
              </a:ext>
            </a:extLst>
          </p:cNvPr>
          <p:cNvSpPr txBox="1"/>
          <p:nvPr/>
        </p:nvSpPr>
        <p:spPr>
          <a:xfrm>
            <a:off x="1205593" y="1228397"/>
            <a:ext cx="107278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Походы Святослава -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Доростол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Итиль</a:t>
            </a:r>
          </a:p>
          <a:p>
            <a:pPr marL="457200" indent="-4572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Смута - Тушино, Кромы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indent="-4572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Походы Батыя - Торжок, Козельск</a:t>
            </a:r>
          </a:p>
          <a:p>
            <a:pPr marL="457200" indent="-4572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Пугачевщина - Оренбург, Яицкий городок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indent="-4572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Сталинградская битва - Калач-на-Дону, Волга</a:t>
            </a:r>
          </a:p>
          <a:p>
            <a:pPr marL="457200" indent="-4572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Русско-турецкая война 1877-1878 гг. - Сан-Стефано, Плевна,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Шипка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Северная война - Полтава, Лесная, Гангут</a:t>
            </a:r>
          </a:p>
          <a:p>
            <a:pPr marL="457200" indent="-4572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Курская битва - Поныри, Прохоровка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indent="-457200"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Крымская война - Синоп, Севастополь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430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3E4F68C-1E3A-4805-96D5-C5819535B1CE}"/>
              </a:ext>
            </a:extLst>
          </p:cNvPr>
          <p:cNvSpPr txBox="1"/>
          <p:nvPr/>
        </p:nvSpPr>
        <p:spPr>
          <a:xfrm>
            <a:off x="242207" y="252608"/>
            <a:ext cx="11707585" cy="1248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Маркеры исторической карты. Иностранные города, менявшие свои названия.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A889F7-BC89-47D0-B75C-DC8ABB2446C9}"/>
              </a:ext>
            </a:extLst>
          </p:cNvPr>
          <p:cNvSpPr txBox="1"/>
          <p:nvPr/>
        </p:nvSpPr>
        <p:spPr>
          <a:xfrm>
            <a:off x="242207" y="1501283"/>
            <a:ext cx="11707585" cy="49943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Санкт-Петербург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первым таким маркерам относятся города, менявшие в ходе своей истории названия. К примеру, в России это современный Санкт-Петербург. С года основания в 1703 году и по 1914 год назывался Санкт-Петербург. В течение 10 лет, с 1914 года и до смерти В.И. Ленина в 1924 году его называли Петроградом. С 1924 по 1991 год это был Ленинград. И вот снова Санкт-Петербург. Не перепутать современность с историей до 1914 года поможет название государства – Российская Федерация сейчас, а тогда Российская империя.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Вильнюс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Впервые современная столица Литва упоминается в исторических документах под 1323 годом, а основан был в XII столетии под наименованием «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Вильно».Назывался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Вильно с 1323 по 1795 год. Был столицей Великого княжества Литовского с 1323 по 1569 годы, а после заключения в 1569 году стал крупным городом Речи Посполитой. В 1795 город вошел в состав Российской империи и был переименован в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Вильна.С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1919 по 1939 год городу вернули прежнее наименование Вильно, а с 1939 года и по настоящее время носит название Вильнюс.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Graphic 8">
            <a:extLst>
              <a:ext uri="{FF2B5EF4-FFF2-40B4-BE49-F238E27FC236}">
                <a16:creationId xmlns:a16="http://schemas.microsoft.com/office/drawing/2014/main" id="{8EE0C2C8-4EB6-4FDB-8BE5-D656A441FEAC}"/>
              </a:ext>
            </a:extLst>
          </p:cNvPr>
          <p:cNvSpPr/>
          <p:nvPr/>
        </p:nvSpPr>
        <p:spPr>
          <a:xfrm>
            <a:off x="206643" y="1517612"/>
            <a:ext cx="11707586" cy="2401245"/>
          </a:xfrm>
          <a:custGeom>
            <a:avLst/>
            <a:gdLst/>
            <a:ahLst/>
            <a:cxnLst/>
            <a:rect l="l" t="t" r="r" b="b"/>
            <a:pathLst>
              <a:path w="6686550" h="1513840">
                <a:moveTo>
                  <a:pt x="6616146" y="1513486"/>
                </a:moveTo>
                <a:lnTo>
                  <a:pt x="70105" y="1513486"/>
                </a:lnTo>
                <a:lnTo>
                  <a:pt x="42854" y="1507965"/>
                </a:lnTo>
                <a:lnTo>
                  <a:pt x="20566" y="1492920"/>
                </a:lnTo>
                <a:lnTo>
                  <a:pt x="5521" y="1470632"/>
                </a:lnTo>
                <a:lnTo>
                  <a:pt x="0" y="1443381"/>
                </a:lnTo>
                <a:lnTo>
                  <a:pt x="0" y="70105"/>
                </a:lnTo>
                <a:lnTo>
                  <a:pt x="20566" y="20566"/>
                </a:lnTo>
                <a:lnTo>
                  <a:pt x="70105" y="0"/>
                </a:lnTo>
                <a:lnTo>
                  <a:pt x="6616146" y="0"/>
                </a:lnTo>
                <a:lnTo>
                  <a:pt x="6643397" y="5521"/>
                </a:lnTo>
                <a:lnTo>
                  <a:pt x="6665684" y="20566"/>
                </a:lnTo>
                <a:lnTo>
                  <a:pt x="6674497" y="33622"/>
                </a:lnTo>
                <a:lnTo>
                  <a:pt x="70105" y="33622"/>
                </a:lnTo>
                <a:lnTo>
                  <a:pt x="55954" y="36506"/>
                </a:lnTo>
                <a:lnTo>
                  <a:pt x="44352" y="44352"/>
                </a:lnTo>
                <a:lnTo>
                  <a:pt x="36505" y="55954"/>
                </a:lnTo>
                <a:lnTo>
                  <a:pt x="33621" y="70105"/>
                </a:lnTo>
                <a:lnTo>
                  <a:pt x="33621" y="1443381"/>
                </a:lnTo>
                <a:lnTo>
                  <a:pt x="36505" y="1457532"/>
                </a:lnTo>
                <a:lnTo>
                  <a:pt x="44352" y="1469134"/>
                </a:lnTo>
                <a:lnTo>
                  <a:pt x="55954" y="1476981"/>
                </a:lnTo>
                <a:lnTo>
                  <a:pt x="70105" y="1479864"/>
                </a:lnTo>
                <a:lnTo>
                  <a:pt x="6674497" y="1479864"/>
                </a:lnTo>
                <a:lnTo>
                  <a:pt x="6665684" y="1492920"/>
                </a:lnTo>
                <a:lnTo>
                  <a:pt x="6643397" y="1507965"/>
                </a:lnTo>
                <a:lnTo>
                  <a:pt x="6616146" y="1513486"/>
                </a:lnTo>
                <a:close/>
              </a:path>
              <a:path w="6686550" h="1513840">
                <a:moveTo>
                  <a:pt x="6674497" y="1479864"/>
                </a:moveTo>
                <a:lnTo>
                  <a:pt x="6616146" y="1479864"/>
                </a:lnTo>
                <a:lnTo>
                  <a:pt x="6630296" y="1476981"/>
                </a:lnTo>
                <a:lnTo>
                  <a:pt x="6641899" y="1469134"/>
                </a:lnTo>
                <a:lnTo>
                  <a:pt x="6649745" y="1457532"/>
                </a:lnTo>
                <a:lnTo>
                  <a:pt x="6652629" y="1443381"/>
                </a:lnTo>
                <a:lnTo>
                  <a:pt x="6652629" y="70105"/>
                </a:lnTo>
                <a:lnTo>
                  <a:pt x="6649745" y="55954"/>
                </a:lnTo>
                <a:lnTo>
                  <a:pt x="6641899" y="44352"/>
                </a:lnTo>
                <a:lnTo>
                  <a:pt x="6630296" y="36506"/>
                </a:lnTo>
                <a:lnTo>
                  <a:pt x="6616146" y="33622"/>
                </a:lnTo>
                <a:lnTo>
                  <a:pt x="6674497" y="33622"/>
                </a:lnTo>
                <a:lnTo>
                  <a:pt x="6680729" y="42854"/>
                </a:lnTo>
                <a:lnTo>
                  <a:pt x="6686251" y="70105"/>
                </a:lnTo>
                <a:lnTo>
                  <a:pt x="6686251" y="1443381"/>
                </a:lnTo>
                <a:lnTo>
                  <a:pt x="6680729" y="1470632"/>
                </a:lnTo>
                <a:lnTo>
                  <a:pt x="6674497" y="1479864"/>
                </a:lnTo>
                <a:close/>
              </a:path>
            </a:pathLst>
          </a:custGeom>
          <a:solidFill>
            <a:srgbClr val="A781DD"/>
          </a:solidFill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" name="Graphic 8">
            <a:extLst>
              <a:ext uri="{FF2B5EF4-FFF2-40B4-BE49-F238E27FC236}">
                <a16:creationId xmlns:a16="http://schemas.microsoft.com/office/drawing/2014/main" id="{4EC3CEE5-D28E-4ED6-973D-9BE7BC65B3C7}"/>
              </a:ext>
            </a:extLst>
          </p:cNvPr>
          <p:cNvSpPr/>
          <p:nvPr/>
        </p:nvSpPr>
        <p:spPr>
          <a:xfrm>
            <a:off x="206644" y="3998441"/>
            <a:ext cx="11707586" cy="2497158"/>
          </a:xfrm>
          <a:custGeom>
            <a:avLst/>
            <a:gdLst/>
            <a:ahLst/>
            <a:cxnLst/>
            <a:rect l="l" t="t" r="r" b="b"/>
            <a:pathLst>
              <a:path w="6686550" h="1513840">
                <a:moveTo>
                  <a:pt x="6616146" y="1513486"/>
                </a:moveTo>
                <a:lnTo>
                  <a:pt x="70105" y="1513486"/>
                </a:lnTo>
                <a:lnTo>
                  <a:pt x="42854" y="1507965"/>
                </a:lnTo>
                <a:lnTo>
                  <a:pt x="20566" y="1492920"/>
                </a:lnTo>
                <a:lnTo>
                  <a:pt x="5521" y="1470632"/>
                </a:lnTo>
                <a:lnTo>
                  <a:pt x="0" y="1443381"/>
                </a:lnTo>
                <a:lnTo>
                  <a:pt x="0" y="70105"/>
                </a:lnTo>
                <a:lnTo>
                  <a:pt x="20566" y="20566"/>
                </a:lnTo>
                <a:lnTo>
                  <a:pt x="70105" y="0"/>
                </a:lnTo>
                <a:lnTo>
                  <a:pt x="6616146" y="0"/>
                </a:lnTo>
                <a:lnTo>
                  <a:pt x="6643397" y="5521"/>
                </a:lnTo>
                <a:lnTo>
                  <a:pt x="6665684" y="20566"/>
                </a:lnTo>
                <a:lnTo>
                  <a:pt x="6674497" y="33622"/>
                </a:lnTo>
                <a:lnTo>
                  <a:pt x="70105" y="33622"/>
                </a:lnTo>
                <a:lnTo>
                  <a:pt x="55954" y="36506"/>
                </a:lnTo>
                <a:lnTo>
                  <a:pt x="44352" y="44352"/>
                </a:lnTo>
                <a:lnTo>
                  <a:pt x="36505" y="55954"/>
                </a:lnTo>
                <a:lnTo>
                  <a:pt x="33621" y="70105"/>
                </a:lnTo>
                <a:lnTo>
                  <a:pt x="33621" y="1443381"/>
                </a:lnTo>
                <a:lnTo>
                  <a:pt x="36505" y="1457532"/>
                </a:lnTo>
                <a:lnTo>
                  <a:pt x="44352" y="1469134"/>
                </a:lnTo>
                <a:lnTo>
                  <a:pt x="55954" y="1476981"/>
                </a:lnTo>
                <a:lnTo>
                  <a:pt x="70105" y="1479864"/>
                </a:lnTo>
                <a:lnTo>
                  <a:pt x="6674497" y="1479864"/>
                </a:lnTo>
                <a:lnTo>
                  <a:pt x="6665684" y="1492920"/>
                </a:lnTo>
                <a:lnTo>
                  <a:pt x="6643397" y="1507965"/>
                </a:lnTo>
                <a:lnTo>
                  <a:pt x="6616146" y="1513486"/>
                </a:lnTo>
                <a:close/>
              </a:path>
              <a:path w="6686550" h="1513840">
                <a:moveTo>
                  <a:pt x="6674497" y="1479864"/>
                </a:moveTo>
                <a:lnTo>
                  <a:pt x="6616146" y="1479864"/>
                </a:lnTo>
                <a:lnTo>
                  <a:pt x="6630296" y="1476981"/>
                </a:lnTo>
                <a:lnTo>
                  <a:pt x="6641899" y="1469134"/>
                </a:lnTo>
                <a:lnTo>
                  <a:pt x="6649745" y="1457532"/>
                </a:lnTo>
                <a:lnTo>
                  <a:pt x="6652629" y="1443381"/>
                </a:lnTo>
                <a:lnTo>
                  <a:pt x="6652629" y="70105"/>
                </a:lnTo>
                <a:lnTo>
                  <a:pt x="6649745" y="55954"/>
                </a:lnTo>
                <a:lnTo>
                  <a:pt x="6641899" y="44352"/>
                </a:lnTo>
                <a:lnTo>
                  <a:pt x="6630296" y="36506"/>
                </a:lnTo>
                <a:lnTo>
                  <a:pt x="6616146" y="33622"/>
                </a:lnTo>
                <a:lnTo>
                  <a:pt x="6674497" y="33622"/>
                </a:lnTo>
                <a:lnTo>
                  <a:pt x="6680729" y="42854"/>
                </a:lnTo>
                <a:lnTo>
                  <a:pt x="6686251" y="70105"/>
                </a:lnTo>
                <a:lnTo>
                  <a:pt x="6686251" y="1443381"/>
                </a:lnTo>
                <a:lnTo>
                  <a:pt x="6680729" y="1470632"/>
                </a:lnTo>
                <a:lnTo>
                  <a:pt x="6674497" y="1479864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705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67325C5-42DA-4027-B62E-9D80A0DF0946}"/>
              </a:ext>
            </a:extLst>
          </p:cNvPr>
          <p:cNvSpPr txBox="1"/>
          <p:nvPr/>
        </p:nvSpPr>
        <p:spPr>
          <a:xfrm>
            <a:off x="269748" y="174404"/>
            <a:ext cx="86547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buSzPts val="1000"/>
              <a:tabLst>
                <a:tab pos="128270" algn="l"/>
              </a:tabLst>
            </a:pPr>
            <a:r>
              <a:rPr lang="ru-RU" sz="2000" b="1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Карта</a:t>
            </a:r>
            <a:r>
              <a:rPr lang="ru-RU" sz="2000" b="1" kern="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№1</a:t>
            </a:r>
            <a:r>
              <a:rPr lang="ru-RU" sz="2000" b="1" kern="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«Расселение</a:t>
            </a:r>
            <a:r>
              <a:rPr lang="ru-RU" sz="2000" b="1" kern="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восточных</a:t>
            </a:r>
            <a:r>
              <a:rPr lang="ru-RU" sz="2000" b="1" kern="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славян</a:t>
            </a:r>
            <a:r>
              <a:rPr lang="ru-RU" sz="2000" b="1" kern="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b="1" kern="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VIII –</a:t>
            </a:r>
            <a:r>
              <a:rPr lang="ru-RU" sz="2000" b="1" kern="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IX</a:t>
            </a:r>
            <a:r>
              <a:rPr lang="ru-RU" sz="2000" b="1" kern="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kern="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веках»</a:t>
            </a:r>
            <a:endParaRPr lang="ru-RU" sz="2000" b="1" kern="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Image 1" descr="Задания В8-В11 ЕГЭ по истории">
            <a:extLst>
              <a:ext uri="{FF2B5EF4-FFF2-40B4-BE49-F238E27FC236}">
                <a16:creationId xmlns:a16="http://schemas.microsoft.com/office/drawing/2014/main" id="{99DD0CD3-845F-418C-9619-7BDB63653BCF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615" y="574514"/>
            <a:ext cx="5289804" cy="606180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3AA26DA-2C6F-47FA-88C8-E5A83605F732}"/>
              </a:ext>
            </a:extLst>
          </p:cNvPr>
          <p:cNvSpPr txBox="1"/>
          <p:nvPr/>
        </p:nvSpPr>
        <p:spPr>
          <a:xfrm>
            <a:off x="5499419" y="854078"/>
            <a:ext cx="6465273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что нам надо обратить внимание?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Прежде всего, на территорию расселения восточных славян: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словене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ильменские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славяне) жили на берегах Ильменского озера и Волхова; кривичи с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полочанами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у верховьев Западной Двины, Волги и Днепра; дреговичи – между Припятью и Березиной; вятичи – на Оке и Москве-реке; радимичи –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Соже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Десне; северяне – на Десне, Сейме,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Суле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Северском Донце; древляне - на Припяти и в Среднем Поднепровье; поляне – по среднему течению Днепра;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бужане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волыняне, дулебы – на Волыни, по Бугу; тиверцы, уличи – на самом юге, у Черного моря и у Дуная.</a:t>
            </a:r>
          </a:p>
          <a:p>
            <a:pPr marL="342900" indent="-342900">
              <a:buFont typeface="+mj-lt"/>
              <a:buAutoNum type="arabicPeriod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Перечислим соседей восточных славян. Наиболее многочисленными соседями восточных славян были финно-угорские племена: черемисы, чудь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заволочская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весь,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корела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чудь. На северо-западе обитали балто- славянские племена: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корсь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земигола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жмудь, ятвяги и пруссы. На западе славянский мир граничил с германскими племенами. На юге, в бескрайних евразийских степях Причерноморья бродили многочисленные племена кочевников-скотоводов. На востоке со славянами соседствовали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буртасы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родственная им мордва и булгары волжско-камские. В низовьях Волги располагались земли Хазарского Каганата со столицей в городе Итиль. </a:t>
            </a:r>
          </a:p>
        </p:txBody>
      </p:sp>
    </p:spTree>
    <p:extLst>
      <p:ext uri="{BB962C8B-B14F-4D97-AF65-F5344CB8AC3E}">
        <p14:creationId xmlns:p14="http://schemas.microsoft.com/office/powerpoint/2010/main" val="26459250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1136</Words>
  <Application>Microsoft Office PowerPoint</Application>
  <PresentationFormat>Широкоэкранный</PresentationFormat>
  <Paragraphs>98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Cambria</vt:lpstr>
      <vt:lpstr>Symbol</vt:lpstr>
      <vt:lpstr>Times New Roman</vt:lpstr>
      <vt:lpstr>Wingdings</vt:lpstr>
      <vt:lpstr>Тема Office</vt:lpstr>
      <vt:lpstr>КАК РАБОТАТЬ С КАРТАМИ  ПО ИСТОРИИ</vt:lpstr>
      <vt:lpstr>Презентация PowerPoint</vt:lpstr>
      <vt:lpstr>Полезные слова-маркеры Словами-маркерами при анализе схемы могут служить имена людей, названия географических объектов и историзмов:  фамилии полководцев — личность военачальника всегда играет роль, поэтому по имени легко определить если не событие, то хотя бы период (например, Мамай — Куликовская битва);  географические объекты — названия некоторых городов, озер и гор тесно связаны со знаковыми датами российской истории (например, Козельск — нашествие Батыя);  историзмы — это слова, относящиеся к определенной вехе истории и не употребляющиеся в современном русском языке, а потому по ним можно понять, к какому периоду относится событие (например, опричнина — Иван Грозный);  названия стран — отдельно стоит обратить внимание на наименование стран, обозначенных на схеме, так как многие из них менялись, это поможет определить временные рамки карты ЕГЭ (история Владимиро-Суздальского и Московского княжества относится, вероятнее всего, к периоду раздробленности).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КАРТЫ ИСТОРИЯ</dc:title>
  <dc:creator>User</dc:creator>
  <cp:lastModifiedBy>НМЦ4</cp:lastModifiedBy>
  <cp:revision>17</cp:revision>
  <dcterms:created xsi:type="dcterms:W3CDTF">2025-04-07T10:51:02Z</dcterms:created>
  <dcterms:modified xsi:type="dcterms:W3CDTF">2025-04-11T08:52:39Z</dcterms:modified>
</cp:coreProperties>
</file>