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sldIdLst>
    <p:sldId id="277" r:id="rId2"/>
    <p:sldId id="278" r:id="rId3"/>
    <p:sldId id="281" r:id="rId4"/>
    <p:sldId id="282" r:id="rId5"/>
    <p:sldId id="283" r:id="rId6"/>
    <p:sldId id="295" r:id="rId7"/>
    <p:sldId id="297" r:id="rId8"/>
    <p:sldId id="305" r:id="rId9"/>
    <p:sldId id="286" r:id="rId10"/>
    <p:sldId id="287" r:id="rId11"/>
    <p:sldId id="288" r:id="rId12"/>
    <p:sldId id="293" r:id="rId13"/>
    <p:sldId id="291" r:id="rId14"/>
    <p:sldId id="310" r:id="rId15"/>
    <p:sldId id="312" r:id="rId16"/>
    <p:sldId id="292" r:id="rId17"/>
    <p:sldId id="298" r:id="rId18"/>
    <p:sldId id="306" r:id="rId19"/>
    <p:sldId id="307" r:id="rId20"/>
    <p:sldId id="308" r:id="rId21"/>
    <p:sldId id="309" r:id="rId22"/>
    <p:sldId id="304" r:id="rId23"/>
    <p:sldId id="301" r:id="rId24"/>
    <p:sldId id="302" r:id="rId25"/>
    <p:sldId id="303"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588F4-E6E9-4E9D-B517-7FD1453118C8}" type="datetimeFigureOut">
              <a:rPr lang="ru-RU" smtClean="0"/>
              <a:t>11.04.2025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9111C-573D-48F0-B0D7-7CEF160B6D23}" type="slidenum">
              <a:rPr lang="ru-RU" smtClean="0"/>
              <a:t>‹#›</a:t>
            </a:fld>
            <a:endParaRPr lang="ru-RU"/>
          </a:p>
        </p:txBody>
      </p:sp>
    </p:spTree>
    <p:extLst>
      <p:ext uri="{BB962C8B-B14F-4D97-AF65-F5344CB8AC3E}">
        <p14:creationId xmlns:p14="http://schemas.microsoft.com/office/powerpoint/2010/main" val="319451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DF9111C-573D-48F0-B0D7-7CEF160B6D23}" type="slidenum">
              <a:rPr lang="ru-RU" smtClean="0"/>
              <a:t>13</a:t>
            </a:fld>
            <a:endParaRPr lang="ru-RU"/>
          </a:p>
        </p:txBody>
      </p:sp>
    </p:spTree>
    <p:extLst>
      <p:ext uri="{BB962C8B-B14F-4D97-AF65-F5344CB8AC3E}">
        <p14:creationId xmlns:p14="http://schemas.microsoft.com/office/powerpoint/2010/main" val="135242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312877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74962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036FB8-C0E6-4A06-9338-EBAFEE80C59A}"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62523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2453353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036FB8-C0E6-4A06-9338-EBAFEE80C59A}"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6794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307304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858842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303243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263664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1391142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206420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160863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73545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3744660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1507046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D46C33-3115-48B7-8320-1DE01AF16931}" type="datetimeFigureOut">
              <a:rPr lang="ru-RU" smtClean="0"/>
              <a:pPr/>
              <a:t>11.04.2025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6036FB8-C0E6-4A06-9338-EBAFEE80C59A}" type="slidenum">
              <a:rPr lang="ru-RU" smtClean="0"/>
              <a:pPr/>
              <a:t>‹#›</a:t>
            </a:fld>
            <a:endParaRPr lang="ru-RU"/>
          </a:p>
        </p:txBody>
      </p:sp>
    </p:spTree>
    <p:extLst>
      <p:ext uri="{BB962C8B-B14F-4D97-AF65-F5344CB8AC3E}">
        <p14:creationId xmlns:p14="http://schemas.microsoft.com/office/powerpoint/2010/main" val="404811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4D46C33-3115-48B7-8320-1DE01AF16931}" type="datetimeFigureOut">
              <a:rPr lang="ru-RU" smtClean="0"/>
              <a:pPr/>
              <a:t>11.04.2025</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6036FB8-C0E6-4A06-9338-EBAFEE80C59A}" type="slidenum">
              <a:rPr lang="ru-RU" smtClean="0"/>
              <a:pPr/>
              <a:t>‹#›</a:t>
            </a:fld>
            <a:endParaRPr lang="ru-RU"/>
          </a:p>
        </p:txBody>
      </p:sp>
    </p:spTree>
    <p:extLst>
      <p:ext uri="{BB962C8B-B14F-4D97-AF65-F5344CB8AC3E}">
        <p14:creationId xmlns:p14="http://schemas.microsoft.com/office/powerpoint/2010/main" val="187093507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dirty="0" smtClean="0"/>
              <a:t>       </a:t>
            </a:r>
            <a:endParaRPr lang="ru-RU" sz="6000" dirty="0"/>
          </a:p>
        </p:txBody>
      </p:sp>
      <p:sp>
        <p:nvSpPr>
          <p:cNvPr id="3" name="Содержимое 2"/>
          <p:cNvSpPr>
            <a:spLocks noGrp="1"/>
          </p:cNvSpPr>
          <p:nvPr>
            <p:ph idx="1"/>
          </p:nvPr>
        </p:nvSpPr>
        <p:spPr/>
        <p:txBody>
          <a:bodyPr>
            <a:normAutofit fontScale="25000" lnSpcReduction="20000"/>
          </a:bodyPr>
          <a:lstStyle/>
          <a:p>
            <a:pPr>
              <a:buNone/>
            </a:pPr>
            <a:endParaRPr lang="ru-RU" sz="6000" dirty="0" smtClean="0"/>
          </a:p>
          <a:p>
            <a:pPr algn="ctr">
              <a:buNone/>
            </a:pPr>
            <a:r>
              <a:rPr lang="ru-RU" sz="14400" b="1" i="1" dirty="0" smtClean="0"/>
              <a:t> </a:t>
            </a:r>
            <a:r>
              <a:rPr lang="ru-RU" sz="14400" b="1" i="1" dirty="0" smtClean="0"/>
              <a:t> </a:t>
            </a:r>
            <a:r>
              <a:rPr lang="ru-RU" sz="14400" b="1" dirty="0" smtClean="0">
                <a:solidFill>
                  <a:schemeClr val="accent2">
                    <a:lumMod val="50000"/>
                  </a:schemeClr>
                </a:solidFill>
              </a:rPr>
              <a:t>ЕГЭ по истории</a:t>
            </a:r>
            <a:endParaRPr lang="ru-RU" sz="14400" b="1" i="1" dirty="0" smtClean="0">
              <a:solidFill>
                <a:schemeClr val="tx2">
                  <a:lumMod val="75000"/>
                </a:schemeClr>
              </a:solidFill>
            </a:endParaRPr>
          </a:p>
          <a:p>
            <a:pPr algn="ctr">
              <a:buNone/>
            </a:pPr>
            <a:r>
              <a:rPr lang="ru-RU" sz="14400" b="1" i="1" dirty="0" smtClean="0">
                <a:solidFill>
                  <a:schemeClr val="tx2">
                    <a:lumMod val="75000"/>
                  </a:schemeClr>
                </a:solidFill>
              </a:rPr>
              <a:t>  </a:t>
            </a:r>
            <a:r>
              <a:rPr lang="ru-RU" sz="14400" b="1" i="1" dirty="0" smtClean="0">
                <a:solidFill>
                  <a:schemeClr val="tx2">
                    <a:lumMod val="75000"/>
                  </a:schemeClr>
                </a:solidFill>
              </a:rPr>
              <a:t> </a:t>
            </a:r>
            <a:r>
              <a:rPr lang="ru-RU" sz="14400" b="1" i="1" dirty="0" smtClean="0">
                <a:solidFill>
                  <a:schemeClr val="tx2">
                    <a:lumMod val="75000"/>
                  </a:schemeClr>
                </a:solidFill>
              </a:rPr>
              <a:t>Задание № 20</a:t>
            </a:r>
          </a:p>
          <a:p>
            <a:pPr>
              <a:buNone/>
            </a:pPr>
            <a:r>
              <a:rPr lang="ru-RU" sz="14400" b="1" i="1" dirty="0" smtClean="0">
                <a:solidFill>
                  <a:schemeClr val="tx2">
                    <a:lumMod val="75000"/>
                  </a:schemeClr>
                </a:solidFill>
              </a:rPr>
              <a:t>                    </a:t>
            </a:r>
          </a:p>
          <a:p>
            <a:pPr>
              <a:buNone/>
            </a:pPr>
            <a:endParaRPr lang="ru-RU" sz="5400" b="1" i="1" dirty="0" smtClean="0">
              <a:solidFill>
                <a:schemeClr val="tx2">
                  <a:lumMod val="75000"/>
                </a:schemeClr>
              </a:solidFill>
            </a:endParaRPr>
          </a:p>
          <a:p>
            <a:pPr>
              <a:buNone/>
            </a:pPr>
            <a:r>
              <a:rPr lang="ru-RU" sz="3300" b="1" i="1" dirty="0" smtClean="0">
                <a:solidFill>
                  <a:schemeClr val="tx2">
                    <a:lumMod val="75000"/>
                  </a:schemeClr>
                </a:solidFill>
              </a:rPr>
              <a:t>                                                                    </a:t>
            </a:r>
          </a:p>
          <a:p>
            <a:pPr marL="0" lvl="0" indent="0" algn="ctr" defTabSz="914400">
              <a:spcBef>
                <a:spcPts val="580"/>
              </a:spcBef>
              <a:buClr>
                <a:srgbClr val="D34817"/>
              </a:buClr>
              <a:buSzPct val="85000"/>
              <a:buNone/>
            </a:pPr>
            <a:endParaRPr lang="ru-RU" sz="8000" b="1" i="1" dirty="0" smtClean="0">
              <a:solidFill>
                <a:srgbClr val="696464"/>
              </a:solidFill>
              <a:latin typeface="Cambria" panose="02040503050406030204" pitchFamily="18" charset="0"/>
            </a:endParaRPr>
          </a:p>
          <a:p>
            <a:pPr marL="0" lvl="0" indent="0" algn="ctr" defTabSz="914400">
              <a:spcBef>
                <a:spcPts val="580"/>
              </a:spcBef>
              <a:buClr>
                <a:srgbClr val="D34817"/>
              </a:buClr>
              <a:buSzPct val="85000"/>
              <a:buNone/>
            </a:pPr>
            <a:r>
              <a:rPr lang="ru-RU" sz="8000" b="1" i="1" dirty="0" smtClean="0">
                <a:solidFill>
                  <a:srgbClr val="696464"/>
                </a:solidFill>
                <a:latin typeface="Cambria" panose="02040503050406030204" pitchFamily="18" charset="0"/>
              </a:rPr>
              <a:t>Рыбакова И.А., </a:t>
            </a:r>
            <a:r>
              <a:rPr lang="ru-RU" sz="8000" i="1" dirty="0" smtClean="0">
                <a:solidFill>
                  <a:srgbClr val="696464"/>
                </a:solidFill>
                <a:latin typeface="Cambria" panose="02040503050406030204" pitchFamily="18" charset="0"/>
              </a:rPr>
              <a:t>учитель </a:t>
            </a:r>
            <a:r>
              <a:rPr lang="ru-RU" sz="8000" i="1" dirty="0">
                <a:solidFill>
                  <a:srgbClr val="696464"/>
                </a:solidFill>
                <a:latin typeface="Cambria" panose="02040503050406030204" pitchFamily="18" charset="0"/>
              </a:rPr>
              <a:t>истории и обществознания  МБОУ СОШ № 36 г. Пензы</a:t>
            </a:r>
          </a:p>
          <a:p>
            <a:pPr>
              <a:buNone/>
            </a:pPr>
            <a:endParaRPr lang="ru-RU" sz="3300" b="1" i="1" dirty="0" smtClean="0">
              <a:solidFill>
                <a:schemeClr val="tx2">
                  <a:lumMod val="75000"/>
                </a:schemeClr>
              </a:solidFill>
            </a:endParaRPr>
          </a:p>
          <a:p>
            <a:pPr>
              <a:buNone/>
            </a:pPr>
            <a:r>
              <a:rPr lang="ru-RU" sz="4500" b="1" i="1" dirty="0" smtClean="0">
                <a:solidFill>
                  <a:schemeClr val="tx2">
                    <a:lumMod val="75000"/>
                  </a:schemeClr>
                </a:solidFill>
              </a:rPr>
              <a:t>                                     </a:t>
            </a:r>
          </a:p>
          <a:p>
            <a:pPr>
              <a:buNone/>
            </a:pPr>
            <a:endParaRPr lang="ru-RU" sz="4500" b="1" i="1" dirty="0" smtClean="0">
              <a:solidFill>
                <a:schemeClr val="tx2">
                  <a:lumMod val="75000"/>
                </a:schemeClr>
              </a:solidFill>
            </a:endParaRPr>
          </a:p>
          <a:p>
            <a:pPr>
              <a:buNone/>
            </a:pPr>
            <a:r>
              <a:rPr lang="ru-RU" sz="4500" b="1" i="1" dirty="0" smtClean="0">
                <a:solidFill>
                  <a:schemeClr val="tx2">
                    <a:lumMod val="75000"/>
                  </a:schemeClr>
                </a:solidFill>
              </a:rPr>
              <a:t>                                                           </a:t>
            </a:r>
            <a:r>
              <a:rPr lang="ru-RU" sz="4500" b="1" i="1" dirty="0" smtClean="0">
                <a:solidFill>
                  <a:schemeClr val="tx1">
                    <a:lumMod val="75000"/>
                    <a:lumOff val="25000"/>
                  </a:schemeClr>
                </a:solidFill>
              </a:rPr>
              <a:t>                    </a:t>
            </a:r>
          </a:p>
          <a:p>
            <a:pPr>
              <a:buNone/>
            </a:pPr>
            <a:r>
              <a:rPr lang="ru-RU" sz="5400" b="1" i="1" dirty="0" smtClean="0">
                <a:solidFill>
                  <a:schemeClr val="tx1">
                    <a:lumMod val="75000"/>
                    <a:lumOff val="25000"/>
                  </a:schemeClr>
                </a:solidFill>
                <a:latin typeface="Times New Roman" pitchFamily="18" charset="0"/>
                <a:cs typeface="Times New Roman" pitchFamily="18" charset="0"/>
              </a:rPr>
              <a:t>          </a:t>
            </a:r>
            <a:endParaRPr lang="ru-RU" sz="1800" b="1" i="1"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тезис</a:t>
            </a:r>
            <a:endParaRPr lang="ru-RU" dirty="0"/>
          </a:p>
        </p:txBody>
      </p:sp>
      <p:sp>
        <p:nvSpPr>
          <p:cNvPr id="3" name="Содержимое 2"/>
          <p:cNvSpPr>
            <a:spLocks noGrp="1"/>
          </p:cNvSpPr>
          <p:nvPr>
            <p:ph idx="1"/>
          </p:nvPr>
        </p:nvSpPr>
        <p:spPr/>
        <p:txBody>
          <a:bodyPr>
            <a:normAutofit/>
          </a:bodyPr>
          <a:lstStyle/>
          <a:p>
            <a:r>
              <a:rPr lang="ru-RU" dirty="0" smtClean="0">
                <a:solidFill>
                  <a:schemeClr val="tx2">
                    <a:lumMod val="50000"/>
                  </a:schemeClr>
                </a:solidFill>
                <a:latin typeface="Times New Roman" pitchFamily="18" charset="0"/>
                <a:cs typeface="Times New Roman" pitchFamily="18" charset="0"/>
              </a:rPr>
              <a:t>В тезисе должны быть 2 объекта сравнения. </a:t>
            </a:r>
          </a:p>
          <a:p>
            <a:r>
              <a:rPr lang="ru-RU" dirty="0" smtClean="0">
                <a:solidFill>
                  <a:schemeClr val="tx2">
                    <a:lumMod val="50000"/>
                  </a:schemeClr>
                </a:solidFill>
                <a:latin typeface="Times New Roman" pitchFamily="18" charset="0"/>
                <a:cs typeface="Times New Roman" pitchFamily="18" charset="0"/>
              </a:rPr>
              <a:t>Тезис должен быть в меру обобщённый,</a:t>
            </a:r>
            <a:br>
              <a:rPr lang="ru-RU" dirty="0" smtClean="0">
                <a:solidFill>
                  <a:schemeClr val="tx2">
                    <a:lumMod val="50000"/>
                  </a:schemeClr>
                </a:solidFill>
                <a:latin typeface="Times New Roman" pitchFamily="18" charset="0"/>
                <a:cs typeface="Times New Roman" pitchFamily="18" charset="0"/>
              </a:rPr>
            </a:br>
            <a:r>
              <a:rPr lang="ru-RU" dirty="0" smtClean="0">
                <a:solidFill>
                  <a:schemeClr val="tx2">
                    <a:lumMod val="50000"/>
                  </a:schemeClr>
                </a:solidFill>
                <a:latin typeface="Times New Roman" pitchFamily="18" charset="0"/>
                <a:cs typeface="Times New Roman" pitchFamily="18" charset="0"/>
              </a:rPr>
              <a:t>обязательно должен содержать линию сравнения. </a:t>
            </a:r>
          </a:p>
          <a:p>
            <a:r>
              <a:rPr lang="ru-RU" dirty="0" smtClean="0">
                <a:solidFill>
                  <a:schemeClr val="tx2">
                    <a:lumMod val="50000"/>
                  </a:schemeClr>
                </a:solidFill>
                <a:latin typeface="Times New Roman" pitchFamily="18" charset="0"/>
                <a:cs typeface="Times New Roman" pitchFamily="18" charset="0"/>
              </a:rPr>
              <a:t> </a:t>
            </a:r>
            <a:r>
              <a:rPr lang="ru-RU" u="sng" dirty="0" smtClean="0">
                <a:solidFill>
                  <a:schemeClr val="tx2">
                    <a:lumMod val="50000"/>
                  </a:schemeClr>
                </a:solidFill>
                <a:latin typeface="Times New Roman" pitchFamily="18" charset="0"/>
                <a:cs typeface="Times New Roman" pitchFamily="18" charset="0"/>
              </a:rPr>
              <a:t>Тезис не может содержать факты, они</a:t>
            </a:r>
            <a:br>
              <a:rPr lang="ru-RU" u="sng" dirty="0" smtClean="0">
                <a:solidFill>
                  <a:schemeClr val="tx2">
                    <a:lumMod val="50000"/>
                  </a:schemeClr>
                </a:solidFill>
                <a:latin typeface="Times New Roman" pitchFamily="18" charset="0"/>
                <a:cs typeface="Times New Roman" pitchFamily="18" charset="0"/>
              </a:rPr>
            </a:br>
            <a:r>
              <a:rPr lang="ru-RU" u="sng" dirty="0" smtClean="0">
                <a:solidFill>
                  <a:schemeClr val="tx2">
                    <a:lumMod val="50000"/>
                  </a:schemeClr>
                </a:solidFill>
                <a:latin typeface="Times New Roman" pitchFamily="18" charset="0"/>
                <a:cs typeface="Times New Roman" pitchFamily="18" charset="0"/>
              </a:rPr>
              <a:t>должны быть в аргументации. </a:t>
            </a:r>
          </a:p>
          <a:p>
            <a:r>
              <a:rPr lang="ru-RU" dirty="0" smtClean="0">
                <a:solidFill>
                  <a:schemeClr val="tx2">
                    <a:lumMod val="50000"/>
                  </a:schemeClr>
                </a:solidFill>
                <a:latin typeface="Times New Roman" pitchFamily="18" charset="0"/>
                <a:cs typeface="Times New Roman" pitchFamily="18" charset="0"/>
              </a:rPr>
              <a:t> 2 объекта сравнения должны сравниваться по одной линии сравнения. </a:t>
            </a:r>
          </a:p>
          <a:p>
            <a:r>
              <a:rPr lang="ru-RU" dirty="0" smtClean="0">
                <a:solidFill>
                  <a:schemeClr val="tx2">
                    <a:lumMod val="50000"/>
                  </a:schemeClr>
                </a:solidFill>
                <a:latin typeface="Times New Roman" pitchFamily="18" charset="0"/>
                <a:cs typeface="Times New Roman" pitchFamily="18" charset="0"/>
              </a:rPr>
              <a:t> Линия сравнения должна быть измеримой (</a:t>
            </a:r>
            <a:r>
              <a:rPr lang="ru-RU" dirty="0" err="1" smtClean="0">
                <a:solidFill>
                  <a:schemeClr val="tx2">
                    <a:lumMod val="50000"/>
                  </a:schemeClr>
                </a:solidFill>
                <a:latin typeface="Times New Roman" pitchFamily="18" charset="0"/>
                <a:cs typeface="Times New Roman" pitchFamily="18" charset="0"/>
              </a:rPr>
              <a:t>больше-меньше</a:t>
            </a:r>
            <a:r>
              <a:rPr lang="ru-RU" dirty="0" smtClean="0">
                <a:solidFill>
                  <a:schemeClr val="tx2">
                    <a:lumMod val="50000"/>
                  </a:schemeClr>
                </a:solidFill>
                <a:latin typeface="Times New Roman" pitchFamily="18" charset="0"/>
                <a:cs typeface="Times New Roman" pitchFamily="18" charset="0"/>
              </a:rPr>
              <a:t>, расширилось/сузилось,</a:t>
            </a:r>
            <a:br>
              <a:rPr lang="ru-RU" dirty="0" smtClean="0">
                <a:solidFill>
                  <a:schemeClr val="tx2">
                    <a:lumMod val="50000"/>
                  </a:schemeClr>
                </a:solidFill>
                <a:latin typeface="Times New Roman" pitchFamily="18" charset="0"/>
                <a:cs typeface="Times New Roman" pitchFamily="18" charset="0"/>
              </a:rPr>
            </a:br>
            <a:r>
              <a:rPr lang="ru-RU" dirty="0" smtClean="0">
                <a:solidFill>
                  <a:schemeClr val="tx2">
                    <a:lumMod val="50000"/>
                  </a:schemeClr>
                </a:solidFill>
                <a:latin typeface="Times New Roman" pitchFamily="18" charset="0"/>
                <a:cs typeface="Times New Roman" pitchFamily="18" charset="0"/>
              </a:rPr>
              <a:t>увеличилось/уменьшилось).</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Обоснование тезиса</a:t>
            </a:r>
            <a:endParaRPr lang="ru-RU" dirty="0"/>
          </a:p>
        </p:txBody>
      </p:sp>
      <p:sp>
        <p:nvSpPr>
          <p:cNvPr id="3" name="Содержимое 2"/>
          <p:cNvSpPr>
            <a:spLocks noGrp="1"/>
          </p:cNvSpPr>
          <p:nvPr>
            <p:ph idx="1"/>
          </p:nvPr>
        </p:nvSpPr>
        <p:spPr/>
        <p:txBody>
          <a:bodyPr>
            <a:normAutofit fontScale="92500" lnSpcReduction="20000"/>
          </a:bodyPr>
          <a:lstStyle/>
          <a:p>
            <a:r>
              <a:rPr lang="ru-RU" sz="3200" b="1" dirty="0" smtClean="0">
                <a:solidFill>
                  <a:schemeClr val="tx2">
                    <a:lumMod val="50000"/>
                  </a:schemeClr>
                </a:solidFill>
                <a:latin typeface="Times New Roman" pitchFamily="18" charset="0"/>
                <a:cs typeface="Times New Roman" pitchFamily="18" charset="0"/>
              </a:rPr>
              <a:t>Обоснование </a:t>
            </a:r>
            <a:r>
              <a:rPr lang="ru-RU" sz="3200" dirty="0" smtClean="0">
                <a:solidFill>
                  <a:schemeClr val="tx2">
                    <a:lumMod val="50000"/>
                  </a:schemeClr>
                </a:solidFill>
                <a:latin typeface="Times New Roman" pitchFamily="18" charset="0"/>
                <a:cs typeface="Times New Roman" pitchFamily="18" charset="0"/>
              </a:rPr>
              <a:t>– это утверждение, подтверждающее тезис и состоящее из фактов.</a:t>
            </a:r>
          </a:p>
          <a:p>
            <a:r>
              <a:rPr lang="ru-RU" sz="3200" b="1" dirty="0" smtClean="0">
                <a:solidFill>
                  <a:schemeClr val="tx2">
                    <a:lumMod val="50000"/>
                  </a:schemeClr>
                </a:solidFill>
                <a:latin typeface="Times New Roman" pitchFamily="18" charset="0"/>
                <a:cs typeface="Times New Roman" pitchFamily="18" charset="0"/>
              </a:rPr>
              <a:t>Факт</a:t>
            </a:r>
            <a:r>
              <a:rPr lang="ru-RU" sz="3200" dirty="0" smtClean="0">
                <a:solidFill>
                  <a:schemeClr val="tx2">
                    <a:lumMod val="50000"/>
                  </a:schemeClr>
                </a:solidFill>
                <a:latin typeface="Times New Roman" pitchFamily="18" charset="0"/>
                <a:cs typeface="Times New Roman" pitchFamily="18" charset="0"/>
              </a:rPr>
              <a:t> – это событие, явление, процесс, т.е. то, что действительно произошло и отражено в исторических источниках.</a:t>
            </a:r>
          </a:p>
          <a:p>
            <a:r>
              <a:rPr lang="ru-RU" sz="3200" i="1" dirty="0" smtClean="0">
                <a:solidFill>
                  <a:schemeClr val="tx2">
                    <a:lumMod val="50000"/>
                  </a:schemeClr>
                </a:solidFill>
                <a:latin typeface="Times New Roman" pitchFamily="18" charset="0"/>
                <a:cs typeface="Times New Roman" pitchFamily="18" charset="0"/>
              </a:rPr>
              <a:t>Пишем обоснование по двум сравниваемым объектам!!!</a:t>
            </a:r>
            <a:endParaRPr lang="ru-RU" sz="3200" i="1"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Особенности работы с историческими фактами, событиями, явлениями</a:t>
            </a:r>
            <a:endParaRPr lang="ru-RU" sz="2400" dirty="0"/>
          </a:p>
        </p:txBody>
      </p:sp>
      <p:sp>
        <p:nvSpPr>
          <p:cNvPr id="3" name="Содержимое 2"/>
          <p:cNvSpPr>
            <a:spLocks noGrp="1"/>
          </p:cNvSpPr>
          <p:nvPr>
            <p:ph idx="1"/>
          </p:nvPr>
        </p:nvSpPr>
        <p:spPr/>
        <p:txBody>
          <a:bodyPr>
            <a:normAutofit fontScale="85000" lnSpcReduction="20000"/>
          </a:bodyPr>
          <a:lstStyle/>
          <a:p>
            <a:r>
              <a:rPr lang="ru-RU" sz="3200" dirty="0" smtClean="0">
                <a:solidFill>
                  <a:schemeClr val="tx2">
                    <a:lumMod val="50000"/>
                  </a:schemeClr>
                </a:solidFill>
                <a:latin typeface="Times New Roman" pitchFamily="18" charset="0"/>
                <a:cs typeface="Times New Roman" pitchFamily="18" charset="0"/>
              </a:rPr>
              <a:t>Факты, события, явления, процессы, которые вы приводите для доказательства выдвинутого тезиса должны быть подробно объяснены (почему они могут быть доказательством указанного тезиса).</a:t>
            </a:r>
          </a:p>
          <a:p>
            <a:r>
              <a:rPr lang="ru-RU" sz="3200" dirty="0" smtClean="0">
                <a:solidFill>
                  <a:schemeClr val="tx2">
                    <a:lumMod val="50000"/>
                  </a:schemeClr>
                </a:solidFill>
                <a:latin typeface="Times New Roman" pitchFamily="18" charset="0"/>
                <a:cs typeface="Times New Roman" pitchFamily="18" charset="0"/>
              </a:rPr>
              <a:t>Некоторые факты при разной трактовке событий могут быть использованы как для доказательства указанного тезиса, так и для его опровержения.</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87624" y="6021288"/>
            <a:ext cx="7571184" cy="578464"/>
          </a:xfrm>
        </p:spPr>
        <p:txBody>
          <a:bodyPr>
            <a:normAutofit fontScale="77500" lnSpcReduction="20000"/>
          </a:bodyPr>
          <a:lstStyle/>
          <a:p>
            <a:r>
              <a:rPr lang="ru-RU" sz="1600" b="1" dirty="0" smtClean="0">
                <a:latin typeface="Times New Roman" panose="02020603050405020304" pitchFamily="18" charset="0"/>
                <a:cs typeface="Times New Roman" panose="02020603050405020304" pitchFamily="18" charset="0"/>
              </a:rPr>
              <a:t>Александр </a:t>
            </a:r>
            <a:r>
              <a:rPr lang="ru-RU" sz="1600" b="1" dirty="0">
                <a:latin typeface="Times New Roman" panose="02020603050405020304" pitchFamily="18" charset="0"/>
                <a:cs typeface="Times New Roman" panose="02020603050405020304" pitchFamily="18" charset="0"/>
              </a:rPr>
              <a:t>II проводил </a:t>
            </a:r>
            <a:r>
              <a:rPr lang="ru-RU" sz="1600" b="1" dirty="0" smtClean="0">
                <a:latin typeface="Times New Roman" panose="02020603050405020304" pitchFamily="18" charset="0"/>
                <a:cs typeface="Times New Roman" panose="02020603050405020304" pitchFamily="18" charset="0"/>
              </a:rPr>
              <a:t>реформы в области образования, которые были направленны </a:t>
            </a:r>
            <a:r>
              <a:rPr lang="ru-RU" sz="1600" b="1" dirty="0">
                <a:latin typeface="Times New Roman" panose="02020603050405020304" pitchFamily="18" charset="0"/>
                <a:cs typeface="Times New Roman" panose="02020603050405020304" pitchFamily="18" charset="0"/>
              </a:rPr>
              <a:t>на </a:t>
            </a:r>
            <a:r>
              <a:rPr lang="ru-RU" sz="1600" b="1" dirty="0" smtClean="0">
                <a:latin typeface="Times New Roman" panose="02020603050405020304" pitchFamily="18" charset="0"/>
                <a:cs typeface="Times New Roman" panose="02020603050405020304" pitchFamily="18" charset="0"/>
              </a:rPr>
              <a:t>либерализацию </a:t>
            </a:r>
            <a:r>
              <a:rPr lang="ru-RU" sz="1600" b="1" dirty="0">
                <a:latin typeface="Times New Roman" panose="02020603050405020304" pitchFamily="18" charset="0"/>
                <a:cs typeface="Times New Roman" panose="02020603050405020304" pitchFamily="18" charset="0"/>
              </a:rPr>
              <a:t>страны, а Александр III, напротив, стремился к укреплению самодержавия и усилению контроля государства над </a:t>
            </a:r>
            <a:r>
              <a:rPr lang="ru-RU" sz="1600" b="1" dirty="0" smtClean="0">
                <a:latin typeface="Times New Roman" panose="02020603050405020304" pitchFamily="18" charset="0"/>
                <a:cs typeface="Times New Roman" panose="02020603050405020304" pitchFamily="18" charset="0"/>
              </a:rPr>
              <a:t>системой образования</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990649987"/>
              </p:ext>
            </p:extLst>
          </p:nvPr>
        </p:nvGraphicFramePr>
        <p:xfrm>
          <a:off x="179511" y="260649"/>
          <a:ext cx="8928994" cy="5740401"/>
        </p:xfrm>
        <a:graphic>
          <a:graphicData uri="http://schemas.openxmlformats.org/drawingml/2006/table">
            <a:tbl>
              <a:tblPr firstRow="1" firstCol="1" bandRow="1"/>
              <a:tblGrid>
                <a:gridCol w="576065">
                  <a:extLst>
                    <a:ext uri="{9D8B030D-6E8A-4147-A177-3AD203B41FA5}">
                      <a16:colId xmlns:a16="http://schemas.microsoft.com/office/drawing/2014/main" val="1091113849"/>
                    </a:ext>
                  </a:extLst>
                </a:gridCol>
                <a:gridCol w="3512385">
                  <a:extLst>
                    <a:ext uri="{9D8B030D-6E8A-4147-A177-3AD203B41FA5}">
                      <a16:colId xmlns:a16="http://schemas.microsoft.com/office/drawing/2014/main" val="3507114466"/>
                    </a:ext>
                  </a:extLst>
                </a:gridCol>
                <a:gridCol w="4840544">
                  <a:extLst>
                    <a:ext uri="{9D8B030D-6E8A-4147-A177-3AD203B41FA5}">
                      <a16:colId xmlns:a16="http://schemas.microsoft.com/office/drawing/2014/main" val="4195828889"/>
                    </a:ext>
                  </a:extLst>
                </a:gridCol>
              </a:tblGrid>
              <a:tr h="146146">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Реформы</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Александр </a:t>
                      </a: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II</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Александр </a:t>
                      </a:r>
                      <a:r>
                        <a:rPr lang="en-US" sz="1100">
                          <a:effectLst/>
                          <a:latin typeface="Times New Roman" panose="02020603050405020304" pitchFamily="18" charset="0"/>
                          <a:ea typeface="Calibri" panose="020F0502020204030204" pitchFamily="34" charset="0"/>
                          <a:cs typeface="Times New Roman" panose="02020603050405020304" pitchFamily="18" charset="0"/>
                        </a:rPr>
                        <a:t>III</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895450"/>
                  </a:ext>
                </a:extLst>
              </a:tr>
              <a:tr h="2352956">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В экономической сфере</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1861 год — отмена крепостного права (крестьяне получили свободу и наделялись землёй за выкуп).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1862–1863 годы — финансовая реформа (введены акцизные марки на алкоголь и табак, налоги стали делиться на косвенные и прямые, начал публиковаться государственный бюджет).</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«Железнодорожная лихорадка» в России — бум железнодорожного строительства в Российской империи в 1850–1880-х годах. Способствовал активному росту отечественного фондового рынка путём финансирования масштабных инфраструктурных проектов за счёт частных капиталов. Государство гарантировало доходность железнодорожных бумаг, так что вкладчики получали стабильный доход независимо от результатов деятельности компаний</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1882 год — учреждение крестьянского банка и постепенная отмена подушной подати.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28 декабря 1881 года — закон об обязательном выкупе крестьянских наделов.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1882 год — закон, запрещающий труд детей до 12-летнего возраста, ограничение рабочего дня малолетних 8 часами.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1885 год — запрещение ночного труда для женщин и несовершеннолетних.</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1885 год — учреждение Дворянского поземельного банка.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1893 год — закон, ограничивающий право выхода крестьян из общины.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1893 год — закон о не отчуждаемости крестьянских наделов.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1886 год — закон о взаимоотношениях предпринимателей с рабочими.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1891 год — новый таможенный тариф. </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Началось сокращение частного предпринимательства в железнодорожном деле  — часть железных дорог была выкуплена в казну, значительно расширилось строительство дорог за счёт казны (в 1891 г. началось масштабное казённое строительство Сибирского железного пути)</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8081448"/>
                  </a:ext>
                </a:extLst>
              </a:tr>
              <a:tr h="1307527">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В политической сфере</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Либерализация общества.</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Земская реформа (1864) — создание местных органов самоуправления (земств), которые занимались вопросами образования, здравоохранения и экономического развития на местах. Городская реформа (1870) — предоставление городам права на местное самоуправление через городские думы.</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Усиление контроля над местным самоуправлением — была введена должность земских начальников, контролирующих деятельность земств и ограничивающих их автономию.</a:t>
                      </a:r>
                    </a:p>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2322862"/>
                  </a:ext>
                </a:extLst>
              </a:tr>
              <a:tr h="419512">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В духовной сфере</a:t>
                      </a: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1863 год — реформа высшего образования (принят самый либеральный в истории Российской империи университетский устав</a:t>
                      </a: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1865 реформа</a:t>
                      </a:r>
                      <a:r>
                        <a:rPr lang="ru-RU" sz="1100" baseline="0" dirty="0" smtClean="0">
                          <a:effectLst/>
                          <a:latin typeface="Times New Roman" panose="02020603050405020304" pitchFamily="18" charset="0"/>
                          <a:ea typeface="Calibri" panose="020F0502020204030204" pitchFamily="34" charset="0"/>
                          <a:cs typeface="Times New Roman" panose="02020603050405020304" pitchFamily="18" charset="0"/>
                        </a:rPr>
                        <a:t> печати, появление «гласности»</a:t>
                      </a:r>
                      <a:endParaRPr lang="ru-RU" sz="11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1884 г. – новый университетский устав</a:t>
                      </a:r>
                    </a:p>
                    <a:p>
                      <a:pPr marL="0" marR="0" indent="0" algn="l" defTabSz="685800" rtl="0" eaLnBrk="1" fontAlgn="auto" latinLnBrk="0" hangingPunct="1">
                        <a:lnSpc>
                          <a:spcPct val="107000"/>
                        </a:lnSpc>
                        <a:spcBef>
                          <a:spcPts val="0"/>
                        </a:spcBef>
                        <a:spcAft>
                          <a:spcPts val="0"/>
                        </a:spcAft>
                        <a:buClrTx/>
                        <a:buSzTx/>
                        <a:buFontTx/>
                        <a:buNone/>
                        <a:tabLst/>
                        <a:defRPr/>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Ограничение свободы прессы и усиление цензуры — власти ужесточили контроль над изданиями, усилили роль полиции и политического сыска.</a:t>
                      </a:r>
                    </a:p>
                    <a:p>
                      <a:pP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1887 </a:t>
                      </a: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г. – запрет принимать в гимназии детей кучеров, лакеев, прачек и т.д</a:t>
                      </a: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 1882 г. - были введены новые «Временные правила о печати», установившие строгий административный надзор за газетами и журналами. </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632" marR="356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49714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latin typeface="Times New Roman" panose="02020603050405020304" pitchFamily="18" charset="0"/>
                <a:cs typeface="Times New Roman" panose="02020603050405020304" pitchFamily="18" charset="0"/>
              </a:rPr>
              <a:t>Запишите один любой тезис (обобщённое оценочное суждение), содержащий информацию о различиях в экономической политике Александра II и Александра III по какому(-⁠им)-либо признаку(-⁠</a:t>
            </a:r>
            <a:r>
              <a:rPr lang="ru-RU" dirty="0" err="1">
                <a:latin typeface="Times New Roman" panose="02020603050405020304" pitchFamily="18" charset="0"/>
                <a:cs typeface="Times New Roman" panose="02020603050405020304" pitchFamily="18" charset="0"/>
              </a:rPr>
              <a:t>ам</a:t>
            </a:r>
            <a:r>
              <a:rPr lang="ru-RU" dirty="0">
                <a:latin typeface="Times New Roman" panose="02020603050405020304" pitchFamily="18" charset="0"/>
                <a:cs typeface="Times New Roman" panose="02020603050405020304" pitchFamily="18" charset="0"/>
              </a:rPr>
              <a:t>). Приведите два обоснования этого тезиса. Каждое обоснование должно содержать два исторических факта (по одному для каждого из сравниваемых объектов). При обосновании тезиса избегайте рассуждений общего характера. Ответ оформите в следующем виде.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Тезис</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__________________________________________________</a:t>
            </a:r>
            <a:r>
              <a:rPr lang="ru-RU" dirty="0">
                <a:latin typeface="Times New Roman" panose="02020603050405020304" pitchFamily="18" charset="0"/>
                <a:cs typeface="Times New Roman" panose="02020603050405020304" pitchFamily="18" charset="0"/>
              </a:rPr>
              <a:t> Обоснования тезиса</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________________________________________________</a:t>
            </a:r>
          </a:p>
          <a:p>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______________________________________________________</a:t>
            </a:r>
          </a:p>
        </p:txBody>
      </p:sp>
    </p:spTree>
    <p:extLst>
      <p:ext uri="{BB962C8B-B14F-4D97-AF65-F5344CB8AC3E}">
        <p14:creationId xmlns:p14="http://schemas.microsoft.com/office/powerpoint/2010/main" val="1996409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332656"/>
            <a:ext cx="7886700" cy="5844307"/>
          </a:xfrm>
        </p:spPr>
        <p:txBody>
          <a:bodyPr>
            <a:normAutofit/>
          </a:bodyPr>
          <a:lstStyle/>
          <a:p>
            <a:r>
              <a:rPr lang="ru-RU" dirty="0" smtClean="0">
                <a:latin typeface="Times New Roman" panose="02020603050405020304" pitchFamily="18" charset="0"/>
                <a:cs typeface="Times New Roman" panose="02020603050405020304" pitchFamily="18" charset="0"/>
              </a:rPr>
              <a:t>1)  тезис: экономическая политика Александра III в сравнении с политикой Александра II была более ориентированной на повышение роли государства в экономике.</a:t>
            </a:r>
          </a:p>
          <a:p>
            <a:r>
              <a:rPr lang="ru-RU" dirty="0" smtClean="0">
                <a:latin typeface="Times New Roman" panose="02020603050405020304" pitchFamily="18" charset="0"/>
                <a:cs typeface="Times New Roman" panose="02020603050405020304" pitchFamily="18" charset="0"/>
              </a:rPr>
              <a:t>2)  обоснование:</a:t>
            </a:r>
          </a:p>
          <a:p>
            <a:r>
              <a:rPr lang="ru-RU" dirty="0" smtClean="0">
                <a:latin typeface="Times New Roman" panose="02020603050405020304" pitchFamily="18" charset="0"/>
                <a:cs typeface="Times New Roman" panose="02020603050405020304" pitchFamily="18" charset="0"/>
              </a:rPr>
              <a:t> при Александре II создавались условия для развития частного предпринимательства в железнодорожном деле и частные компании получали на выгодных условиях концессии на строительство железных дорог («железнодорожная лихорадка»), большая часть дорог была построена на частные деньги; а при Александре III началось сокращение частного предпринимательства в железнодорожном деле  — часть железных дорог была выкуплена в казну, значительно расширилось строительство дорог за счёт казны (в 1891 г. началось масштабное казённое строительство Сибирского железного пути)</a:t>
            </a:r>
          </a:p>
          <a:p>
            <a:r>
              <a:rPr lang="ru-RU" dirty="0" smtClean="0">
                <a:latin typeface="Times New Roman" panose="02020603050405020304" pitchFamily="18" charset="0"/>
                <a:cs typeface="Times New Roman" panose="02020603050405020304" pitchFamily="18" charset="0"/>
              </a:rPr>
              <a:t> если в начале царствования Александра II власть увлекалась идеями фритредерства, были установлены таможенные тарифы, выгодные для ввоза в страну металлов и машин; то в царствование Александра III проводился строгий протекционизм  — государство установило очень высокие (почти запретительные) пошлины на иностранную промышленную продукцию.</a:t>
            </a:r>
          </a:p>
          <a:p>
            <a:endParaRPr lang="ru-RU" dirty="0"/>
          </a:p>
        </p:txBody>
      </p:sp>
    </p:spTree>
    <p:extLst>
      <p:ext uri="{BB962C8B-B14F-4D97-AF65-F5344CB8AC3E}">
        <p14:creationId xmlns:p14="http://schemas.microsoft.com/office/powerpoint/2010/main" val="3702178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Памятка для обучающихся</a:t>
            </a:r>
            <a:endParaRPr lang="ru-RU" dirty="0"/>
          </a:p>
        </p:txBody>
      </p:sp>
      <p:sp>
        <p:nvSpPr>
          <p:cNvPr id="3" name="Содержимое 2"/>
          <p:cNvSpPr>
            <a:spLocks noGrp="1"/>
          </p:cNvSpPr>
          <p:nvPr>
            <p:ph idx="1"/>
          </p:nvPr>
        </p:nvSpPr>
        <p:spPr/>
        <p:txBody>
          <a:bodyPr>
            <a:normAutofit/>
          </a:bodyPr>
          <a:lstStyle/>
          <a:p>
            <a:r>
              <a:rPr lang="ru-RU" dirty="0" smtClean="0">
                <a:solidFill>
                  <a:schemeClr val="tx2">
                    <a:lumMod val="50000"/>
                  </a:schemeClr>
                </a:solidFill>
                <a:latin typeface="Times New Roman" pitchFamily="18" charset="0"/>
                <a:cs typeface="Times New Roman" pitchFamily="18" charset="0"/>
              </a:rPr>
              <a:t>Выполнив задание № 20, убедитесь в соответствии вашего ответа данным требованиям:</a:t>
            </a:r>
          </a:p>
          <a:p>
            <a:pPr>
              <a:buNone/>
            </a:pPr>
            <a:r>
              <a:rPr lang="ru-RU" b="1" dirty="0" smtClean="0">
                <a:solidFill>
                  <a:schemeClr val="tx2">
                    <a:lumMod val="50000"/>
                  </a:schemeClr>
                </a:solidFill>
                <a:latin typeface="Times New Roman" pitchFamily="18" charset="0"/>
                <a:cs typeface="Times New Roman" pitchFamily="18" charset="0"/>
              </a:rPr>
              <a:t>- </a:t>
            </a:r>
            <a:r>
              <a:rPr lang="ru-RU" b="1" i="1" dirty="0" smtClean="0">
                <a:solidFill>
                  <a:schemeClr val="tx2">
                    <a:lumMod val="50000"/>
                  </a:schemeClr>
                </a:solidFill>
                <a:latin typeface="Times New Roman" pitchFamily="18" charset="0"/>
                <a:cs typeface="Times New Roman" pitchFamily="18" charset="0"/>
              </a:rPr>
              <a:t>Вы действительно сформулировали тезис и</a:t>
            </a:r>
          </a:p>
          <a:p>
            <a:pPr>
              <a:buNone/>
            </a:pPr>
            <a:r>
              <a:rPr lang="ru-RU" b="1" i="1" dirty="0" smtClean="0">
                <a:solidFill>
                  <a:schemeClr val="tx2">
                    <a:lumMod val="50000"/>
                  </a:schemeClr>
                </a:solidFill>
                <a:latin typeface="Times New Roman" pitchFamily="18" charset="0"/>
                <a:cs typeface="Times New Roman" pitchFamily="18" charset="0"/>
              </a:rPr>
              <a:t>привели по два аргумента к каждой позиции.</a:t>
            </a:r>
          </a:p>
          <a:p>
            <a:pPr>
              <a:buNone/>
            </a:pPr>
            <a:r>
              <a:rPr lang="ru-RU" b="1" i="1" dirty="0" smtClean="0">
                <a:solidFill>
                  <a:schemeClr val="tx2">
                    <a:lumMod val="50000"/>
                  </a:schemeClr>
                </a:solidFill>
                <a:latin typeface="Times New Roman" pitchFamily="18" charset="0"/>
                <a:cs typeface="Times New Roman" pitchFamily="18" charset="0"/>
              </a:rPr>
              <a:t>- Вы действительно подтвердили их историческими фактами.</a:t>
            </a:r>
          </a:p>
          <a:p>
            <a:pPr>
              <a:buNone/>
            </a:pPr>
            <a:r>
              <a:rPr lang="ru-RU" b="1" i="1" dirty="0" smtClean="0">
                <a:solidFill>
                  <a:schemeClr val="tx2">
                    <a:lumMod val="50000"/>
                  </a:schemeClr>
                </a:solidFill>
                <a:latin typeface="Times New Roman" pitchFamily="18" charset="0"/>
                <a:cs typeface="Times New Roman" pitchFamily="18" charset="0"/>
              </a:rPr>
              <a:t>- Проверьте, нет ли противоречий в аргументации и соответствующих ей исторических фактах.</a:t>
            </a:r>
          </a:p>
          <a:p>
            <a:pPr>
              <a:buNone/>
            </a:pPr>
            <a:r>
              <a:rPr lang="ru-RU" b="1" i="1" dirty="0" smtClean="0">
                <a:solidFill>
                  <a:schemeClr val="tx2">
                    <a:lumMod val="50000"/>
                  </a:schemeClr>
                </a:solidFill>
                <a:latin typeface="Times New Roman" pitchFamily="18" charset="0"/>
                <a:cs typeface="Times New Roman" pitchFamily="18" charset="0"/>
              </a:rPr>
              <a:t>- Убедитесь в правильности орфографического и грамматического оформления текста.</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cs typeface="Times New Roman" pitchFamily="18" charset="0"/>
              </a:rPr>
              <a:t>Проверка правильности выполнения задания</a:t>
            </a:r>
            <a:endParaRPr lang="ru-RU" sz="3200" dirty="0">
              <a:cs typeface="Times New Roman" pitchFamily="18" charset="0"/>
            </a:endParaRPr>
          </a:p>
        </p:txBody>
      </p:sp>
      <p:sp>
        <p:nvSpPr>
          <p:cNvPr id="3" name="Содержимое 2"/>
          <p:cNvSpPr>
            <a:spLocks noGrp="1"/>
          </p:cNvSpPr>
          <p:nvPr>
            <p:ph idx="1"/>
          </p:nvPr>
        </p:nvSpPr>
        <p:spPr/>
        <p:txBody>
          <a:bodyPr>
            <a:normAutofit/>
          </a:bodyPr>
          <a:lstStyle/>
          <a:p>
            <a:r>
              <a:rPr lang="ru-RU" dirty="0" smtClean="0">
                <a:solidFill>
                  <a:schemeClr val="tx2">
                    <a:lumMod val="50000"/>
                  </a:schemeClr>
                </a:solidFill>
                <a:latin typeface="Times New Roman" pitchFamily="18" charset="0"/>
                <a:cs typeface="Times New Roman" pitchFamily="18" charset="0"/>
              </a:rPr>
              <a:t>1</a:t>
            </a:r>
            <a:r>
              <a:rPr lang="ru-RU" dirty="0" smtClean="0">
                <a:solidFill>
                  <a:schemeClr val="tx2">
                    <a:lumMod val="50000"/>
                  </a:schemeClr>
                </a:solidFill>
                <a:latin typeface="Times New Roman" pitchFamily="18" charset="0"/>
                <a:cs typeface="Times New Roman" pitchFamily="18" charset="0"/>
              </a:rPr>
              <a:t>. Внимательно </a:t>
            </a:r>
            <a:r>
              <a:rPr lang="ru-RU" dirty="0" smtClean="0">
                <a:solidFill>
                  <a:schemeClr val="tx2">
                    <a:lumMod val="50000"/>
                  </a:schemeClr>
                </a:solidFill>
                <a:latin typeface="Times New Roman" pitchFamily="18" charset="0"/>
                <a:cs typeface="Times New Roman" pitchFamily="18" charset="0"/>
              </a:rPr>
              <a:t>прочтите записанный вами в бланк ответ. </a:t>
            </a:r>
          </a:p>
          <a:p>
            <a:r>
              <a:rPr lang="ru-RU" dirty="0" smtClean="0">
                <a:solidFill>
                  <a:schemeClr val="tx2">
                    <a:lumMod val="50000"/>
                  </a:schemeClr>
                </a:solidFill>
                <a:latin typeface="Times New Roman" pitchFamily="18" charset="0"/>
                <a:cs typeface="Times New Roman" pitchFamily="18" charset="0"/>
              </a:rPr>
              <a:t>2</a:t>
            </a:r>
            <a:r>
              <a:rPr lang="ru-RU" dirty="0" smtClean="0">
                <a:solidFill>
                  <a:schemeClr val="tx2">
                    <a:lumMod val="50000"/>
                  </a:schemeClr>
                </a:solidFill>
                <a:latin typeface="Times New Roman" pitchFamily="18" charset="0"/>
                <a:cs typeface="Times New Roman" pitchFamily="18" charset="0"/>
              </a:rPr>
              <a:t>. Проверьте </a:t>
            </a:r>
            <a:r>
              <a:rPr lang="ru-RU" dirty="0" smtClean="0">
                <a:solidFill>
                  <a:schemeClr val="tx2">
                    <a:lumMod val="50000"/>
                  </a:schemeClr>
                </a:solidFill>
                <a:latin typeface="Times New Roman" pitchFamily="18" charset="0"/>
                <a:cs typeface="Times New Roman" pitchFamily="18" charset="0"/>
              </a:rPr>
              <a:t>правильность оформления.</a:t>
            </a:r>
          </a:p>
          <a:p>
            <a:r>
              <a:rPr lang="ru-RU" dirty="0" smtClean="0">
                <a:solidFill>
                  <a:schemeClr val="tx2">
                    <a:lumMod val="50000"/>
                  </a:schemeClr>
                </a:solidFill>
                <a:latin typeface="Times New Roman" pitchFamily="18" charset="0"/>
                <a:cs typeface="Times New Roman" pitchFamily="18" charset="0"/>
              </a:rPr>
              <a:t>3</a:t>
            </a:r>
            <a:r>
              <a:rPr lang="ru-RU" dirty="0" smtClean="0">
                <a:solidFill>
                  <a:schemeClr val="tx2">
                    <a:lumMod val="50000"/>
                  </a:schemeClr>
                </a:solidFill>
                <a:latin typeface="Times New Roman" pitchFamily="18" charset="0"/>
                <a:cs typeface="Times New Roman" pitchFamily="18" charset="0"/>
              </a:rPr>
              <a:t>. Если </a:t>
            </a:r>
            <a:r>
              <a:rPr lang="ru-RU" dirty="0" smtClean="0">
                <a:solidFill>
                  <a:schemeClr val="tx2">
                    <a:lumMod val="50000"/>
                  </a:schemeClr>
                </a:solidFill>
                <a:latin typeface="Times New Roman" pitchFamily="18" charset="0"/>
                <a:cs typeface="Times New Roman" pitchFamily="18" charset="0"/>
              </a:rPr>
              <a:t>вы нашли ошибку или неточность, то аккуратно исправьте её, зачеркнув неправильный фрагмент текста. </a:t>
            </a:r>
          </a:p>
          <a:p>
            <a:r>
              <a:rPr lang="ru-RU" dirty="0" smtClean="0">
                <a:solidFill>
                  <a:schemeClr val="tx2">
                    <a:lumMod val="50000"/>
                  </a:schemeClr>
                </a:solidFill>
                <a:latin typeface="Times New Roman" pitchFamily="18" charset="0"/>
                <a:cs typeface="Times New Roman" pitchFamily="18" charset="0"/>
              </a:rPr>
              <a:t>4</a:t>
            </a:r>
            <a:r>
              <a:rPr lang="ru-RU" dirty="0" smtClean="0">
                <a:solidFill>
                  <a:schemeClr val="tx2">
                    <a:lumMod val="50000"/>
                  </a:schemeClr>
                </a:solidFill>
                <a:latin typeface="Times New Roman" pitchFamily="18" charset="0"/>
                <a:cs typeface="Times New Roman" pitchFamily="18" charset="0"/>
              </a:rPr>
              <a:t>. Если </a:t>
            </a:r>
            <a:r>
              <a:rPr lang="ru-RU" dirty="0" smtClean="0">
                <a:solidFill>
                  <a:schemeClr val="tx2">
                    <a:lumMod val="50000"/>
                  </a:schemeClr>
                </a:solidFill>
                <a:latin typeface="Times New Roman" pitchFamily="18" charset="0"/>
                <a:cs typeface="Times New Roman" pitchFamily="18" charset="0"/>
              </a:rPr>
              <a:t>вы сделали всё по алгоритму, то не следует волноваться, всё будет хорошо!</a:t>
            </a:r>
          </a:p>
          <a:p>
            <a:r>
              <a:rPr lang="ru-RU" dirty="0" smtClean="0">
                <a:solidFill>
                  <a:schemeClr val="tx2">
                    <a:lumMod val="50000"/>
                  </a:schemeClr>
                </a:solidFill>
                <a:latin typeface="Times New Roman" pitchFamily="18" charset="0"/>
                <a:cs typeface="Times New Roman" pitchFamily="18" charset="0"/>
              </a:rPr>
              <a:t>Переходите к выполнению следующего задания.</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sz="2800" dirty="0" smtClean="0">
                <a:solidFill>
                  <a:schemeClr val="tx2">
                    <a:lumMod val="50000"/>
                  </a:schemeClr>
                </a:solidFill>
                <a:latin typeface="Times New Roman" pitchFamily="18" charset="0"/>
                <a:cs typeface="Times New Roman" pitchFamily="18" charset="0"/>
              </a:rPr>
              <a:t>   Запишите один любой тезис (обобщённое оценочное суждение), содержащий информацию о </a:t>
            </a:r>
            <a:r>
              <a:rPr lang="ru-RU" sz="2800" b="1" dirty="0" smtClean="0">
                <a:solidFill>
                  <a:schemeClr val="tx2">
                    <a:lumMod val="50000"/>
                  </a:schemeClr>
                </a:solidFill>
                <a:latin typeface="Times New Roman" pitchFamily="18" charset="0"/>
                <a:cs typeface="Times New Roman" pitchFamily="18" charset="0"/>
              </a:rPr>
              <a:t>сходстве во внутренней политике Николая I и Александра III</a:t>
            </a:r>
            <a:r>
              <a:rPr lang="ru-RU" sz="2800" dirty="0" smtClean="0">
                <a:solidFill>
                  <a:schemeClr val="tx2">
                    <a:lumMod val="50000"/>
                  </a:schemeClr>
                </a:solidFill>
                <a:latin typeface="Times New Roman" pitchFamily="18" charset="0"/>
                <a:cs typeface="Times New Roman" pitchFamily="18" charset="0"/>
              </a:rPr>
              <a:t> по какому(-им)-либо признаку(-</a:t>
            </a:r>
            <a:r>
              <a:rPr lang="ru-RU" sz="2800" dirty="0" err="1" smtClean="0">
                <a:solidFill>
                  <a:schemeClr val="tx2">
                    <a:lumMod val="50000"/>
                  </a:schemeClr>
                </a:solidFill>
                <a:latin typeface="Times New Roman" pitchFamily="18" charset="0"/>
                <a:cs typeface="Times New Roman" pitchFamily="18" charset="0"/>
              </a:rPr>
              <a:t>ам</a:t>
            </a:r>
            <a:r>
              <a:rPr lang="ru-RU" sz="2800" dirty="0" smtClean="0">
                <a:solidFill>
                  <a:schemeClr val="tx2">
                    <a:lumMod val="50000"/>
                  </a:schemeClr>
                </a:solidFill>
                <a:latin typeface="Times New Roman" pitchFamily="18" charset="0"/>
                <a:cs typeface="Times New Roman" pitchFamily="18" charset="0"/>
              </a:rPr>
              <a:t>). Приведите два обоснования этого тезиса. Каждое обоснование должно быть основано на одном или нескольких исторических фактах. При обосновании тезиса избегайте рассуждений общего характера. Ответ запишите в следующем виде.</a:t>
            </a:r>
          </a:p>
          <a:p>
            <a:pPr>
              <a:buNone/>
            </a:pPr>
            <a:r>
              <a:rPr lang="ru-RU" sz="2800" dirty="0" smtClean="0">
                <a:solidFill>
                  <a:schemeClr val="tx2">
                    <a:lumMod val="50000"/>
                  </a:schemeClr>
                </a:solidFill>
                <a:latin typeface="Times New Roman" pitchFamily="18" charset="0"/>
                <a:cs typeface="Times New Roman" pitchFamily="18" charset="0"/>
              </a:rPr>
              <a:t>    Тезис: ________________</a:t>
            </a:r>
          </a:p>
          <a:p>
            <a:pPr>
              <a:buNone/>
            </a:pPr>
            <a:r>
              <a:rPr lang="ru-RU" sz="2800" dirty="0" smtClean="0">
                <a:solidFill>
                  <a:schemeClr val="tx2">
                    <a:lumMod val="50000"/>
                  </a:schemeClr>
                </a:solidFill>
                <a:latin typeface="Times New Roman" pitchFamily="18" charset="0"/>
                <a:cs typeface="Times New Roman" pitchFamily="18" charset="0"/>
              </a:rPr>
              <a:t>    Обоснования тезиса:</a:t>
            </a:r>
          </a:p>
          <a:p>
            <a:pPr>
              <a:buNone/>
            </a:pPr>
            <a:r>
              <a:rPr lang="ru-RU" sz="2800" dirty="0" smtClean="0">
                <a:solidFill>
                  <a:schemeClr val="tx2">
                    <a:lumMod val="50000"/>
                  </a:schemeClr>
                </a:solidFill>
                <a:latin typeface="Times New Roman" pitchFamily="18" charset="0"/>
                <a:cs typeface="Times New Roman" pitchFamily="18" charset="0"/>
              </a:rPr>
              <a:t>     1) _______________________</a:t>
            </a:r>
          </a:p>
          <a:p>
            <a:pPr>
              <a:buNone/>
            </a:pPr>
            <a:r>
              <a:rPr lang="ru-RU" sz="2800" dirty="0" smtClean="0">
                <a:solidFill>
                  <a:schemeClr val="tx2">
                    <a:lumMod val="50000"/>
                  </a:schemeClr>
                </a:solidFill>
                <a:latin typeface="Times New Roman" pitchFamily="18" charset="0"/>
                <a:cs typeface="Times New Roman" pitchFamily="18" charset="0"/>
              </a:rPr>
              <a:t>     2) _______________________</a:t>
            </a:r>
            <a:endParaRPr lang="ru-RU" dirty="0" smtClean="0">
              <a:solidFill>
                <a:schemeClr val="tx2">
                  <a:lumMod val="50000"/>
                </a:schemeClr>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sz="3200" b="1" dirty="0" smtClean="0">
                <a:solidFill>
                  <a:schemeClr val="tx2">
                    <a:lumMod val="50000"/>
                  </a:schemeClr>
                </a:solidFill>
                <a:latin typeface="Times New Roman" pitchFamily="18" charset="0"/>
                <a:cs typeface="Times New Roman" pitchFamily="18" charset="0"/>
              </a:rPr>
              <a:t>Пример ответа</a:t>
            </a:r>
            <a:endParaRPr lang="ru-RU" sz="3200" dirty="0" smtClean="0">
              <a:solidFill>
                <a:schemeClr val="tx2">
                  <a:lumMod val="50000"/>
                </a:schemeClr>
              </a:solidFill>
              <a:latin typeface="Times New Roman" pitchFamily="18" charset="0"/>
              <a:cs typeface="Times New Roman" pitchFamily="18" charset="0"/>
            </a:endParaRPr>
          </a:p>
          <a:p>
            <a:pPr>
              <a:buNone/>
            </a:pPr>
            <a:r>
              <a:rPr lang="ru-RU" sz="3200" b="1" dirty="0" smtClean="0">
                <a:solidFill>
                  <a:schemeClr val="tx2">
                    <a:lumMod val="50000"/>
                  </a:schemeClr>
                </a:solidFill>
                <a:latin typeface="Times New Roman" pitchFamily="18" charset="0"/>
                <a:cs typeface="Times New Roman" pitchFamily="18" charset="0"/>
              </a:rPr>
              <a:t>Тезис: </a:t>
            </a:r>
            <a:r>
              <a:rPr lang="ru-RU" sz="3200" i="1" dirty="0" smtClean="0">
                <a:solidFill>
                  <a:schemeClr val="tx2">
                    <a:lumMod val="50000"/>
                  </a:schemeClr>
                </a:solidFill>
                <a:latin typeface="Times New Roman" pitchFamily="18" charset="0"/>
                <a:cs typeface="Times New Roman" pitchFamily="18" charset="0"/>
              </a:rPr>
              <a:t>внутренняя политика обоих императоров включала мероприятия, направленные на борьбу с революционными движениями;</a:t>
            </a:r>
            <a:r>
              <a:rPr lang="ru-RU" sz="3200" dirty="0" smtClean="0">
                <a:solidFill>
                  <a:schemeClr val="tx2">
                    <a:lumMod val="50000"/>
                  </a:schemeClr>
                </a:solidFill>
                <a:latin typeface="Times New Roman" pitchFamily="18" charset="0"/>
                <a:cs typeface="Times New Roman" pitchFamily="18" charset="0"/>
              </a:rPr>
              <a:t>                                                                                                    (Может быть сформулирован другой тезис.)</a:t>
            </a:r>
            <a:endParaRPr lang="ru-RU" sz="32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p:txBody>
          <a:bodyPr>
            <a:normAutofit fontScale="92500" lnSpcReduction="10000"/>
          </a:bodyPr>
          <a:lstStyle/>
          <a:p>
            <a:r>
              <a:rPr lang="ru-RU" sz="4000" b="1" dirty="0" smtClean="0">
                <a:solidFill>
                  <a:schemeClr val="accent1">
                    <a:lumMod val="50000"/>
                  </a:schemeClr>
                </a:solidFill>
                <a:latin typeface="Times New Roman" panose="02020603050405020304" pitchFamily="18" charset="0"/>
                <a:cs typeface="Times New Roman" pitchFamily="18" charset="0"/>
              </a:rPr>
              <a:t>Задание 20</a:t>
            </a:r>
            <a:r>
              <a:rPr lang="ru-RU" sz="4000" dirty="0" smtClean="0">
                <a:solidFill>
                  <a:schemeClr val="accent1">
                    <a:lumMod val="50000"/>
                  </a:schemeClr>
                </a:solidFill>
                <a:latin typeface="Times New Roman" pitchFamily="18" charset="0"/>
                <a:cs typeface="Times New Roman" pitchFamily="18" charset="0"/>
              </a:rPr>
              <a:t> проверяет  умение проводить сравнительный анализ исторических событий и процессов и формулировать собственную точку зрения с опорой на конкретные факты.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sz="3200" b="1" dirty="0" smtClean="0">
                <a:solidFill>
                  <a:schemeClr val="tx2">
                    <a:lumMod val="50000"/>
                  </a:schemeClr>
                </a:solidFill>
                <a:latin typeface="Times New Roman" pitchFamily="18" charset="0"/>
                <a:cs typeface="Times New Roman" pitchFamily="18" charset="0"/>
              </a:rPr>
              <a:t>Обоснования тезиса:  </a:t>
            </a:r>
          </a:p>
          <a:p>
            <a:pPr>
              <a:buNone/>
            </a:pPr>
            <a:r>
              <a:rPr lang="ru-RU" sz="3200" dirty="0" smtClean="0">
                <a:solidFill>
                  <a:schemeClr val="tx2">
                    <a:lumMod val="50000"/>
                  </a:schemeClr>
                </a:solidFill>
                <a:latin typeface="Times New Roman" pitchFamily="18" charset="0"/>
                <a:cs typeface="Times New Roman" pitchFamily="18" charset="0"/>
              </a:rPr>
              <a:t>1) оба императора взошли на престол после выступлений против власти и осуществили меры, нацеленные на наказание преступников: в правление Николая I состоялись суд над декабристами и их казнь, в правление Александра III - состоялись суд над народовольцами и их казнь; </a:t>
            </a:r>
            <a:endParaRPr lang="ru-RU" sz="32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20</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sz="2800" dirty="0" smtClean="0">
                <a:solidFill>
                  <a:schemeClr val="tx2">
                    <a:lumMod val="50000"/>
                  </a:schemeClr>
                </a:solidFill>
                <a:latin typeface="Times New Roman" pitchFamily="18" charset="0"/>
                <a:cs typeface="Times New Roman" pitchFamily="18" charset="0"/>
              </a:rPr>
              <a:t>2) в 1826 г. было основано Третье отделение СЕИВК - высший орган политической полиции Российской империи, занимавшийся надзором и политическим сыском. В 1881 г. было издано «Положение об усиленной и чрезвычайной охране», которое давало областным и губернским властям право вводить на неопределённый срок режим чрезвычайного управления.</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20</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ru-RU" sz="2800" dirty="0" smtClean="0">
                <a:solidFill>
                  <a:schemeClr val="tx2">
                    <a:lumMod val="50000"/>
                  </a:schemeClr>
                </a:solidFill>
                <a:latin typeface="Times New Roman" pitchFamily="18" charset="0"/>
                <a:cs typeface="Times New Roman" pitchFamily="18" charset="0"/>
              </a:rPr>
              <a:t>   Запишите один любой тезис (обобщенное оценочное суждение), содержащий информацию </a:t>
            </a:r>
            <a:r>
              <a:rPr lang="ru-RU" sz="2800" b="1" dirty="0" smtClean="0">
                <a:solidFill>
                  <a:schemeClr val="tx2">
                    <a:lumMod val="50000"/>
                  </a:schemeClr>
                </a:solidFill>
                <a:latin typeface="Times New Roman" pitchFamily="18" charset="0"/>
                <a:cs typeface="Times New Roman" pitchFamily="18" charset="0"/>
              </a:rPr>
              <a:t>о различиях в результатах политики по отношению к Византии киевских князей Олега Вещего и Игоря Старого</a:t>
            </a:r>
            <a:r>
              <a:rPr lang="ru-RU" sz="2800" dirty="0" smtClean="0">
                <a:solidFill>
                  <a:schemeClr val="tx2">
                    <a:lumMod val="50000"/>
                  </a:schemeClr>
                </a:solidFill>
                <a:latin typeface="Times New Roman" pitchFamily="18" charset="0"/>
                <a:cs typeface="Times New Roman" pitchFamily="18" charset="0"/>
              </a:rPr>
              <a:t> по какому(-им)-либо признаку(-</a:t>
            </a:r>
            <a:r>
              <a:rPr lang="ru-RU" sz="2800" dirty="0" err="1" smtClean="0">
                <a:solidFill>
                  <a:schemeClr val="tx2">
                    <a:lumMod val="50000"/>
                  </a:schemeClr>
                </a:solidFill>
                <a:latin typeface="Times New Roman" pitchFamily="18" charset="0"/>
                <a:cs typeface="Times New Roman" pitchFamily="18" charset="0"/>
              </a:rPr>
              <a:t>ам</a:t>
            </a:r>
            <a:r>
              <a:rPr lang="ru-RU" sz="2800" dirty="0" smtClean="0">
                <a:solidFill>
                  <a:schemeClr val="tx2">
                    <a:lumMod val="50000"/>
                  </a:schemeClr>
                </a:solidFill>
                <a:latin typeface="Times New Roman" pitchFamily="18" charset="0"/>
                <a:cs typeface="Times New Roman" pitchFamily="18" charset="0"/>
              </a:rPr>
              <a:t>). Приведите два обоснования этого тезиса. Каждое обоснование должно содержать два исторических факта (по одному для каждого из сравниваемых объектов).</a:t>
            </a:r>
          </a:p>
          <a:p>
            <a:pPr>
              <a:buNone/>
            </a:pPr>
            <a:r>
              <a:rPr lang="ru-RU" sz="2800" dirty="0" smtClean="0">
                <a:solidFill>
                  <a:schemeClr val="tx2">
                    <a:lumMod val="50000"/>
                  </a:schemeClr>
                </a:solidFill>
                <a:latin typeface="Times New Roman" pitchFamily="18" charset="0"/>
                <a:cs typeface="Times New Roman" pitchFamily="18" charset="0"/>
              </a:rPr>
              <a:t>Ответ оформите в следующем виде.</a:t>
            </a:r>
          </a:p>
          <a:p>
            <a:pPr>
              <a:buNone/>
            </a:pPr>
            <a:r>
              <a:rPr lang="ru-RU" sz="2800" dirty="0" smtClean="0">
                <a:solidFill>
                  <a:schemeClr val="tx2">
                    <a:lumMod val="50000"/>
                  </a:schemeClr>
                </a:solidFill>
                <a:latin typeface="Times New Roman" pitchFamily="18" charset="0"/>
                <a:cs typeface="Times New Roman" pitchFamily="18" charset="0"/>
              </a:rPr>
              <a:t>Тезис: _____________________________</a:t>
            </a:r>
          </a:p>
          <a:p>
            <a:pPr>
              <a:buNone/>
            </a:pPr>
            <a:r>
              <a:rPr lang="ru-RU" sz="2800" dirty="0" smtClean="0">
                <a:solidFill>
                  <a:schemeClr val="tx2">
                    <a:lumMod val="50000"/>
                  </a:schemeClr>
                </a:solidFill>
                <a:latin typeface="Times New Roman" pitchFamily="18" charset="0"/>
                <a:cs typeface="Times New Roman" pitchFamily="18" charset="0"/>
              </a:rPr>
              <a:t>Обоснования тезиса:</a:t>
            </a:r>
          </a:p>
          <a:p>
            <a:pPr>
              <a:buNone/>
            </a:pPr>
            <a:r>
              <a:rPr lang="ru-RU" sz="2800" dirty="0" smtClean="0">
                <a:solidFill>
                  <a:schemeClr val="tx2">
                    <a:lumMod val="50000"/>
                  </a:schemeClr>
                </a:solidFill>
                <a:latin typeface="Times New Roman" pitchFamily="18" charset="0"/>
                <a:cs typeface="Times New Roman" pitchFamily="18" charset="0"/>
              </a:rPr>
              <a:t>1)  _______________________________</a:t>
            </a:r>
          </a:p>
          <a:p>
            <a:pPr>
              <a:buNone/>
            </a:pPr>
            <a:r>
              <a:rPr lang="ru-RU" sz="2800" dirty="0" smtClean="0">
                <a:solidFill>
                  <a:schemeClr val="tx2">
                    <a:lumMod val="50000"/>
                  </a:schemeClr>
                </a:solidFill>
                <a:latin typeface="Times New Roman" pitchFamily="18" charset="0"/>
                <a:cs typeface="Times New Roman" pitchFamily="18" charset="0"/>
              </a:rPr>
              <a:t>2)  _______________________________</a:t>
            </a:r>
            <a:endParaRPr lang="ru-RU" sz="2800" dirty="0" smtClean="0"/>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20</a:t>
            </a:r>
            <a:endParaRPr lang="ru-RU" dirty="0"/>
          </a:p>
        </p:txBody>
      </p:sp>
      <p:sp>
        <p:nvSpPr>
          <p:cNvPr id="3" name="Содержимое 2"/>
          <p:cNvSpPr>
            <a:spLocks noGrp="1"/>
          </p:cNvSpPr>
          <p:nvPr>
            <p:ph idx="1"/>
          </p:nvPr>
        </p:nvSpPr>
        <p:spPr/>
        <p:txBody>
          <a:bodyPr>
            <a:normAutofit fontScale="92500"/>
          </a:bodyPr>
          <a:lstStyle/>
          <a:p>
            <a:pPr>
              <a:buNone/>
            </a:pPr>
            <a:r>
              <a:rPr lang="ru-RU" sz="3200" b="1" dirty="0" smtClean="0">
                <a:solidFill>
                  <a:schemeClr val="tx2">
                    <a:lumMod val="50000"/>
                  </a:schemeClr>
                </a:solidFill>
                <a:latin typeface="Times New Roman" pitchFamily="18" charset="0"/>
                <a:cs typeface="Times New Roman" pitchFamily="18" charset="0"/>
              </a:rPr>
              <a:t>Пример ответа </a:t>
            </a:r>
            <a:endParaRPr lang="ru-RU" sz="3200" dirty="0" smtClean="0">
              <a:solidFill>
                <a:schemeClr val="tx2">
                  <a:lumMod val="50000"/>
                </a:schemeClr>
              </a:solidFill>
              <a:latin typeface="Times New Roman" pitchFamily="18" charset="0"/>
              <a:cs typeface="Times New Roman" pitchFamily="18" charset="0"/>
            </a:endParaRPr>
          </a:p>
          <a:p>
            <a:pPr>
              <a:buNone/>
            </a:pPr>
            <a:r>
              <a:rPr lang="ru-RU" sz="3200" b="1" dirty="0" smtClean="0">
                <a:solidFill>
                  <a:schemeClr val="tx2">
                    <a:lumMod val="50000"/>
                  </a:schemeClr>
                </a:solidFill>
                <a:latin typeface="Times New Roman" pitchFamily="18" charset="0"/>
                <a:cs typeface="Times New Roman" pitchFamily="18" charset="0"/>
              </a:rPr>
              <a:t>Тезис:</a:t>
            </a:r>
            <a:r>
              <a:rPr lang="ru-RU" sz="3200" dirty="0" smtClean="0"/>
              <a:t> </a:t>
            </a:r>
            <a:r>
              <a:rPr lang="ru-RU" sz="3200" i="1" dirty="0" smtClean="0">
                <a:solidFill>
                  <a:schemeClr val="tx2">
                    <a:lumMod val="50000"/>
                  </a:schemeClr>
                </a:solidFill>
                <a:latin typeface="Times New Roman" pitchFamily="18" charset="0"/>
                <a:cs typeface="Times New Roman" pitchFamily="18" charset="0"/>
              </a:rPr>
              <a:t>результаты политики князя Олега по отношению к Византии были более успешными, чем результаты политики князя Игоря;</a:t>
            </a:r>
            <a:endParaRPr lang="ru-RU" sz="3200" b="1" i="1" dirty="0" smtClean="0">
              <a:solidFill>
                <a:schemeClr val="tx2">
                  <a:lumMod val="50000"/>
                </a:schemeClr>
              </a:solidFill>
              <a:latin typeface="Times New Roman" pitchFamily="18" charset="0"/>
              <a:cs typeface="Times New Roman" pitchFamily="18" charset="0"/>
            </a:endParaRPr>
          </a:p>
          <a:p>
            <a:pPr>
              <a:buNone/>
            </a:pPr>
            <a:r>
              <a:rPr lang="ru-RU" sz="3200" b="1" dirty="0" smtClean="0">
                <a:solidFill>
                  <a:schemeClr val="tx2">
                    <a:lumMod val="50000"/>
                  </a:schemeClr>
                </a:solidFill>
                <a:latin typeface="Times New Roman" pitchFamily="18" charset="0"/>
                <a:cs typeface="Times New Roman" pitchFamily="18" charset="0"/>
              </a:rPr>
              <a:t>(Может быть сформулирован другой тезис.)</a:t>
            </a: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a:xfrm>
            <a:off x="1763688" y="1628800"/>
            <a:ext cx="6591985" cy="3777622"/>
          </a:xfrm>
        </p:spPr>
        <p:txBody>
          <a:bodyPr>
            <a:normAutofit lnSpcReduction="10000"/>
          </a:bodyPr>
          <a:lstStyle/>
          <a:p>
            <a:pPr>
              <a:buNone/>
            </a:pPr>
            <a:endParaRPr lang="ru-RU" b="1" dirty="0" smtClean="0">
              <a:solidFill>
                <a:schemeClr val="tx2">
                  <a:lumMod val="50000"/>
                </a:schemeClr>
              </a:solidFill>
              <a:latin typeface="Times New Roman" pitchFamily="18" charset="0"/>
              <a:cs typeface="Times New Roman" pitchFamily="18" charset="0"/>
            </a:endParaRPr>
          </a:p>
          <a:p>
            <a:pPr algn="ctr">
              <a:buNone/>
            </a:pPr>
            <a:r>
              <a:rPr lang="ru-RU" sz="3100" b="1" dirty="0" smtClean="0">
                <a:solidFill>
                  <a:schemeClr val="tx2">
                    <a:lumMod val="50000"/>
                  </a:schemeClr>
                </a:solidFill>
                <a:latin typeface="Times New Roman" pitchFamily="18" charset="0"/>
                <a:cs typeface="Times New Roman" pitchFamily="18" charset="0"/>
              </a:rPr>
              <a:t>Обоснования тезиса:</a:t>
            </a:r>
          </a:p>
          <a:p>
            <a:pPr>
              <a:buNone/>
            </a:pPr>
            <a:r>
              <a:rPr lang="ru-RU" sz="3100" b="1" dirty="0" smtClean="0">
                <a:solidFill>
                  <a:schemeClr val="tx2">
                    <a:lumMod val="50000"/>
                  </a:schemeClr>
                </a:solidFill>
                <a:latin typeface="Times New Roman" pitchFamily="18" charset="0"/>
                <a:cs typeface="Times New Roman" pitchFamily="18" charset="0"/>
              </a:rPr>
              <a:t> </a:t>
            </a:r>
            <a:r>
              <a:rPr lang="ru-RU" sz="3100" dirty="0" smtClean="0">
                <a:solidFill>
                  <a:schemeClr val="tx2">
                    <a:lumMod val="50000"/>
                  </a:schemeClr>
                </a:solidFill>
                <a:latin typeface="Times New Roman" pitchFamily="18" charset="0"/>
                <a:cs typeface="Times New Roman" pitchFamily="18" charset="0"/>
              </a:rPr>
              <a:t>1)</a:t>
            </a:r>
            <a:r>
              <a:rPr lang="ru-RU" sz="3100" b="1" dirty="0" smtClean="0">
                <a:solidFill>
                  <a:schemeClr val="tx2">
                    <a:lumMod val="50000"/>
                  </a:schemeClr>
                </a:solidFill>
                <a:latin typeface="Times New Roman" pitchFamily="18" charset="0"/>
                <a:cs typeface="Times New Roman" pitchFamily="18" charset="0"/>
              </a:rPr>
              <a:t> </a:t>
            </a:r>
            <a:r>
              <a:rPr lang="ru-RU" sz="2800" dirty="0" smtClean="0">
                <a:solidFill>
                  <a:schemeClr val="tx2">
                    <a:lumMod val="50000"/>
                  </a:schemeClr>
                </a:solidFill>
                <a:latin typeface="Times New Roman" pitchFamily="18" charset="0"/>
                <a:cs typeface="Times New Roman" pitchFamily="18" charset="0"/>
              </a:rPr>
              <a:t>поход Олега на Византию в 907 г. окончился удачно с военной точки зрения: Византийцы запросили мира и согласились подписать выгодный для Руси договор; корабли князя Игоря во время похода на Византию в 941 г. были сожжены «греческим огнем»;</a:t>
            </a:r>
          </a:p>
          <a:p>
            <a:pPr>
              <a:buNone/>
            </a:pP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Задание 20</a:t>
            </a:r>
            <a:endParaRPr lang="ru-RU" dirty="0"/>
          </a:p>
        </p:txBody>
      </p:sp>
      <p:sp>
        <p:nvSpPr>
          <p:cNvPr id="3" name="Содержимое 2"/>
          <p:cNvSpPr>
            <a:spLocks noGrp="1"/>
          </p:cNvSpPr>
          <p:nvPr>
            <p:ph idx="1"/>
          </p:nvPr>
        </p:nvSpPr>
        <p:spPr>
          <a:xfrm>
            <a:off x="1295400" y="1556792"/>
            <a:ext cx="7239000" cy="4846320"/>
          </a:xfrm>
        </p:spPr>
        <p:txBody>
          <a:bodyPr>
            <a:normAutofit/>
          </a:bodyPr>
          <a:lstStyle/>
          <a:p>
            <a:pPr>
              <a:buNone/>
            </a:pPr>
            <a:endParaRPr lang="ru-RU" b="1" dirty="0" smtClean="0">
              <a:solidFill>
                <a:schemeClr val="tx2">
                  <a:lumMod val="50000"/>
                </a:schemeClr>
              </a:solidFill>
              <a:latin typeface="Times New Roman" pitchFamily="18" charset="0"/>
              <a:cs typeface="Times New Roman" pitchFamily="18" charset="0"/>
            </a:endParaRPr>
          </a:p>
          <a:p>
            <a:pPr>
              <a:buNone/>
            </a:pPr>
            <a:r>
              <a:rPr lang="ru-RU" sz="2800" dirty="0" smtClean="0">
                <a:solidFill>
                  <a:schemeClr val="tx2">
                    <a:lumMod val="50000"/>
                  </a:schemeClr>
                </a:solidFill>
                <a:latin typeface="Times New Roman" pitchFamily="18" charset="0"/>
                <a:cs typeface="Times New Roman" pitchFamily="18" charset="0"/>
              </a:rPr>
              <a:t>2) мирный договор, заключенный при князе Олеге в 911 г., предусматривал освобождение русских купцов от уплаты обычной таможенной пошлины на все товары; в мирном договоре, заключенном Игорем в 944 г., была возвращена пошлина на ввоз и вывоз товаров из Константинополя русскими купцами.</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Критерии оценивания задания 20</a:t>
            </a:r>
            <a:endParaRPr lang="ru-RU" dirty="0"/>
          </a:p>
        </p:txBody>
      </p:sp>
      <p:sp>
        <p:nvSpPr>
          <p:cNvPr id="3" name="Содержимое 2"/>
          <p:cNvSpPr>
            <a:spLocks noGrp="1"/>
          </p:cNvSpPr>
          <p:nvPr>
            <p:ph idx="1"/>
          </p:nvPr>
        </p:nvSpPr>
        <p:spPr/>
        <p:txBody>
          <a:bodyPr>
            <a:normAutofit fontScale="55000" lnSpcReduction="20000"/>
          </a:bodyPr>
          <a:lstStyle/>
          <a:p>
            <a:r>
              <a:rPr lang="ru-RU" sz="3100" b="1" dirty="0" smtClean="0">
                <a:solidFill>
                  <a:schemeClr val="accent2">
                    <a:lumMod val="50000"/>
                  </a:schemeClr>
                </a:solidFill>
                <a:latin typeface="Times New Roman" pitchFamily="18" charset="0"/>
                <a:cs typeface="Times New Roman" pitchFamily="18" charset="0"/>
              </a:rPr>
              <a:t>3 балла: </a:t>
            </a:r>
            <a:r>
              <a:rPr lang="ru-RU" sz="3100" dirty="0" smtClean="0">
                <a:solidFill>
                  <a:schemeClr val="accent2">
                    <a:lumMod val="50000"/>
                  </a:schemeClr>
                </a:solidFill>
                <a:latin typeface="Times New Roman" pitchFamily="18" charset="0"/>
                <a:cs typeface="Times New Roman" pitchFamily="18" charset="0"/>
              </a:rPr>
              <a:t>правильно сформулирован тезис, приведено два исторически корректных обоснования (каждое содержит два исторических факта, по одному для каждого из сравниваемых объектов)</a:t>
            </a:r>
          </a:p>
          <a:p>
            <a:r>
              <a:rPr lang="ru-RU" sz="3100" b="1" dirty="0" smtClean="0">
                <a:solidFill>
                  <a:schemeClr val="accent2">
                    <a:lumMod val="50000"/>
                  </a:schemeClr>
                </a:solidFill>
                <a:latin typeface="Times New Roman" pitchFamily="18" charset="0"/>
                <a:cs typeface="Times New Roman" pitchFamily="18" charset="0"/>
              </a:rPr>
              <a:t>2 балла: </a:t>
            </a:r>
            <a:r>
              <a:rPr lang="ru-RU" sz="3100" dirty="0" smtClean="0">
                <a:solidFill>
                  <a:schemeClr val="accent2">
                    <a:lumMod val="50000"/>
                  </a:schemeClr>
                </a:solidFill>
                <a:latin typeface="Times New Roman" pitchFamily="18" charset="0"/>
                <a:cs typeface="Times New Roman" pitchFamily="18" charset="0"/>
              </a:rPr>
              <a:t>правильно сформулирован тезис, приведено только одно исторически корректное обоснование, содержащее два исторических факта (по одному для каждого из сравниваемых объектов)</a:t>
            </a:r>
          </a:p>
          <a:p>
            <a:pPr>
              <a:buNone/>
            </a:pPr>
            <a:r>
              <a:rPr lang="ru-RU" sz="3100" dirty="0" smtClean="0">
                <a:solidFill>
                  <a:schemeClr val="accent2">
                    <a:lumMod val="50000"/>
                  </a:schemeClr>
                </a:solidFill>
                <a:latin typeface="Times New Roman" pitchFamily="18" charset="0"/>
                <a:cs typeface="Times New Roman" pitchFamily="18" charset="0"/>
              </a:rPr>
              <a:t>    ИЛИ</a:t>
            </a:r>
          </a:p>
          <a:p>
            <a:pPr>
              <a:buNone/>
            </a:pPr>
            <a:r>
              <a:rPr lang="ru-RU" sz="3100" dirty="0" smtClean="0">
                <a:solidFill>
                  <a:schemeClr val="accent2">
                    <a:lumMod val="50000"/>
                  </a:schemeClr>
                </a:solidFill>
                <a:latin typeface="Times New Roman" pitchFamily="18" charset="0"/>
                <a:cs typeface="Times New Roman" pitchFamily="18" charset="0"/>
              </a:rPr>
              <a:t>    Правильно сформулирован тезис, приведено два обоснования (каждое содержит два исторических факта, по одному для каждого из сравниваемых объектов); обоснование(-я) содержит(- </a:t>
            </a:r>
            <a:r>
              <a:rPr lang="ru-RU" sz="3100" dirty="0" err="1" smtClean="0">
                <a:solidFill>
                  <a:schemeClr val="accent2">
                    <a:lumMod val="50000"/>
                  </a:schemeClr>
                </a:solidFill>
                <a:latin typeface="Times New Roman" pitchFamily="18" charset="0"/>
                <a:cs typeface="Times New Roman" pitchFamily="18" charset="0"/>
              </a:rPr>
              <a:t>ат</a:t>
            </a:r>
            <a:r>
              <a:rPr lang="ru-RU" sz="3100" dirty="0" smtClean="0">
                <a:solidFill>
                  <a:schemeClr val="accent2">
                    <a:lumMod val="50000"/>
                  </a:schemeClr>
                </a:solidFill>
                <a:latin typeface="Times New Roman" pitchFamily="18" charset="0"/>
                <a:cs typeface="Times New Roman" pitchFamily="18" charset="0"/>
              </a:rPr>
              <a:t>) неточность(-и), существенно не искажающую(-</a:t>
            </a:r>
            <a:r>
              <a:rPr lang="ru-RU" sz="3100" dirty="0" err="1" smtClean="0">
                <a:solidFill>
                  <a:schemeClr val="accent2">
                    <a:lumMod val="50000"/>
                  </a:schemeClr>
                </a:solidFill>
                <a:latin typeface="Times New Roman" pitchFamily="18" charset="0"/>
                <a:cs typeface="Times New Roman" pitchFamily="18" charset="0"/>
              </a:rPr>
              <a:t>ие</a:t>
            </a:r>
            <a:r>
              <a:rPr lang="ru-RU" sz="3100" dirty="0" smtClean="0">
                <a:solidFill>
                  <a:schemeClr val="accent2">
                    <a:lumMod val="50000"/>
                  </a:schemeClr>
                </a:solidFill>
                <a:latin typeface="Times New Roman" pitchFamily="18" charset="0"/>
                <a:cs typeface="Times New Roman" pitchFamily="18" charset="0"/>
              </a:rPr>
              <a:t>) содержание ответа</a:t>
            </a:r>
          </a:p>
          <a:p>
            <a:pPr>
              <a:buNone/>
            </a:pPr>
            <a:r>
              <a:rPr lang="ru-RU" sz="2800" dirty="0" smtClean="0">
                <a:solidFill>
                  <a:schemeClr val="accent2">
                    <a:lumMod val="50000"/>
                  </a:schemeClr>
                </a:solidFill>
              </a:rPr>
              <a:t> </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Критерии оценивания задания 20</a:t>
            </a:r>
            <a:endParaRPr lang="ru-RU" dirty="0"/>
          </a:p>
        </p:txBody>
      </p:sp>
      <p:sp>
        <p:nvSpPr>
          <p:cNvPr id="3" name="Содержимое 2"/>
          <p:cNvSpPr>
            <a:spLocks noGrp="1"/>
          </p:cNvSpPr>
          <p:nvPr>
            <p:ph idx="1"/>
          </p:nvPr>
        </p:nvSpPr>
        <p:spPr/>
        <p:txBody>
          <a:bodyPr>
            <a:normAutofit fontScale="92500" lnSpcReduction="20000"/>
          </a:bodyPr>
          <a:lstStyle/>
          <a:p>
            <a:r>
              <a:rPr lang="ru-RU" b="1" dirty="0" smtClean="0">
                <a:solidFill>
                  <a:schemeClr val="accent2">
                    <a:lumMod val="50000"/>
                  </a:schemeClr>
                </a:solidFill>
                <a:latin typeface="Times New Roman" pitchFamily="18" charset="0"/>
                <a:cs typeface="Times New Roman" pitchFamily="18" charset="0"/>
              </a:rPr>
              <a:t>1 балл: </a:t>
            </a:r>
            <a:r>
              <a:rPr lang="ru-RU" dirty="0" smtClean="0">
                <a:solidFill>
                  <a:schemeClr val="accent2">
                    <a:lumMod val="50000"/>
                  </a:schemeClr>
                </a:solidFill>
                <a:latin typeface="Times New Roman" pitchFamily="18" charset="0"/>
                <a:cs typeface="Times New Roman" pitchFamily="18" charset="0"/>
              </a:rPr>
              <a:t>правильно сформулирован тезис, приведено только одно обоснование, содержащее два исторических факта (по одному для каждого из сравниваемых объектов); обоснование содержит неточность(-и), существенно не искажающую(-</a:t>
            </a:r>
            <a:r>
              <a:rPr lang="ru-RU" dirty="0" err="1" smtClean="0">
                <a:solidFill>
                  <a:schemeClr val="accent2">
                    <a:lumMod val="50000"/>
                  </a:schemeClr>
                </a:solidFill>
                <a:latin typeface="Times New Roman" pitchFamily="18" charset="0"/>
                <a:cs typeface="Times New Roman" pitchFamily="18" charset="0"/>
              </a:rPr>
              <a:t>ие</a:t>
            </a:r>
            <a:r>
              <a:rPr lang="ru-RU" dirty="0" smtClean="0">
                <a:solidFill>
                  <a:schemeClr val="accent2">
                    <a:lumMod val="50000"/>
                  </a:schemeClr>
                </a:solidFill>
                <a:latin typeface="Times New Roman" pitchFamily="18" charset="0"/>
                <a:cs typeface="Times New Roman" pitchFamily="18" charset="0"/>
              </a:rPr>
              <a:t>) содержание ответа</a:t>
            </a:r>
          </a:p>
          <a:p>
            <a:pPr>
              <a:buNone/>
            </a:pPr>
            <a:r>
              <a:rPr lang="ru-RU" dirty="0" smtClean="0">
                <a:solidFill>
                  <a:schemeClr val="accent2">
                    <a:lumMod val="50000"/>
                  </a:schemeClr>
                </a:solidFill>
                <a:latin typeface="Times New Roman" pitchFamily="18" charset="0"/>
                <a:cs typeface="Times New Roman" pitchFamily="18" charset="0"/>
              </a:rPr>
              <a:t>    ИЛИ</a:t>
            </a:r>
          </a:p>
          <a:p>
            <a:pPr>
              <a:buNone/>
            </a:pPr>
            <a:r>
              <a:rPr lang="ru-RU" dirty="0" smtClean="0">
                <a:solidFill>
                  <a:schemeClr val="accent2">
                    <a:lumMod val="50000"/>
                  </a:schemeClr>
                </a:solidFill>
                <a:latin typeface="Times New Roman" pitchFamily="18" charset="0"/>
                <a:cs typeface="Times New Roman" pitchFamily="18" charset="0"/>
              </a:rPr>
              <a:t>    Тезис сформулирован неверно или не сформулирован (в том числе вместо тезиса приведено суждение типа: «различие в том, что сравниваемые объекты разные») / тезис как результат сравнения подменён рассуждениями общего характера, приведено не менее одного исторически корректного суждения, содержащего два исторических факта (по одному для каждого из сравниваемых объектов), позволяющих сравнить отдельные аспекты указанных в задании объектов</a:t>
            </a:r>
          </a:p>
          <a:p>
            <a:pPr>
              <a:buNone/>
            </a:pPr>
            <a:r>
              <a:rPr lang="ru-RU" dirty="0" smtClean="0">
                <a:solidFill>
                  <a:schemeClr val="accent2">
                    <a:lumMod val="50000"/>
                  </a:schemeClr>
                </a:solidFill>
                <a:latin typeface="Times New Roman" pitchFamily="18" charset="0"/>
                <a:cs typeface="Times New Roman" pitchFamily="18" charset="0"/>
              </a:rPr>
              <a:t> </a:t>
            </a:r>
          </a:p>
          <a:p>
            <a:endParaRPr lang="ru-RU"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Критерии оценивания задания 20</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   </a:t>
            </a:r>
            <a:r>
              <a:rPr lang="ru-RU" sz="2400" dirty="0" smtClean="0">
                <a:solidFill>
                  <a:schemeClr val="accent2">
                    <a:lumMod val="50000"/>
                  </a:schemeClr>
                </a:solidFill>
                <a:latin typeface="Times New Roman" pitchFamily="18" charset="0"/>
                <a:cs typeface="Times New Roman" pitchFamily="18" charset="0"/>
              </a:rPr>
              <a:t>ИЛИ</a:t>
            </a:r>
          </a:p>
          <a:p>
            <a:pPr>
              <a:buNone/>
            </a:pPr>
            <a:r>
              <a:rPr lang="ru-RU" sz="2400" dirty="0" smtClean="0">
                <a:solidFill>
                  <a:schemeClr val="accent2">
                    <a:lumMod val="50000"/>
                  </a:schemeClr>
                </a:solidFill>
                <a:latin typeface="Times New Roman" pitchFamily="18" charset="0"/>
                <a:cs typeface="Times New Roman" pitchFamily="18" charset="0"/>
              </a:rPr>
              <a:t>    Правильно сформулирован тезис, приведено не менее одного исторически корректного суждения, содержащего два исторических факта (по одному для каждого из сравниваемых объектов), позволяющих сравнить отдельные аспекты указанных в задании объектов; ни одно из приведённых суждений не обосновывает тезис</a:t>
            </a:r>
          </a:p>
          <a:p>
            <a:r>
              <a:rPr lang="ru-RU" sz="2400" b="1" dirty="0" smtClean="0">
                <a:solidFill>
                  <a:schemeClr val="accent2">
                    <a:lumMod val="50000"/>
                  </a:schemeClr>
                </a:solidFill>
                <a:latin typeface="Times New Roman" pitchFamily="18" charset="0"/>
                <a:cs typeface="Times New Roman" pitchFamily="18" charset="0"/>
              </a:rPr>
              <a:t>О баллов: </a:t>
            </a:r>
            <a:r>
              <a:rPr lang="ru-RU" sz="2400" dirty="0" smtClean="0">
                <a:solidFill>
                  <a:schemeClr val="accent2">
                    <a:lumMod val="50000"/>
                  </a:schemeClr>
                </a:solidFill>
                <a:latin typeface="Times New Roman" pitchFamily="18" charset="0"/>
                <a:cs typeface="Times New Roman" pitchFamily="18" charset="0"/>
              </a:rPr>
              <a:t>все иные ситуации, не соответствующие правилам выставления 3, 2 и 1 балла</a:t>
            </a:r>
          </a:p>
          <a:p>
            <a:pPr>
              <a:buNone/>
            </a:pPr>
            <a:r>
              <a:rPr lang="ru-RU" sz="2400" dirty="0" smtClean="0">
                <a:solidFill>
                  <a:schemeClr val="accent2">
                    <a:lumMod val="50000"/>
                  </a:schemeClr>
                </a:solidFill>
                <a:latin typeface="Times New Roman" pitchFamily="18" charset="0"/>
                <a:cs typeface="Times New Roman" pitchFamily="18" charset="0"/>
              </a:rPr>
              <a:t>     ИЛИ </a:t>
            </a:r>
          </a:p>
          <a:p>
            <a:pPr>
              <a:buNone/>
            </a:pPr>
            <a:r>
              <a:rPr lang="ru-RU" sz="2400" dirty="0" smtClean="0">
                <a:solidFill>
                  <a:schemeClr val="accent2">
                    <a:lumMod val="50000"/>
                  </a:schemeClr>
                </a:solidFill>
                <a:latin typeface="Times New Roman" pitchFamily="18" charset="0"/>
                <a:cs typeface="Times New Roman" pitchFamily="18" charset="0"/>
              </a:rPr>
              <a:t>     Ответ неправильный</a:t>
            </a:r>
          </a:p>
          <a:p>
            <a:r>
              <a:rPr lang="ru-RU" b="1" dirty="0" smtClean="0">
                <a:solidFill>
                  <a:schemeClr val="accent2">
                    <a:lumMod val="50000"/>
                  </a:schemeClr>
                </a:solidFill>
                <a:latin typeface="Times New Roman" pitchFamily="18" charset="0"/>
                <a:cs typeface="Times New Roman" pitchFamily="18" charset="0"/>
              </a:rPr>
              <a:t>Обратите внимание!</a:t>
            </a:r>
          </a:p>
          <a:p>
            <a:pPr>
              <a:buNone/>
            </a:pPr>
            <a:r>
              <a:rPr lang="ru-RU" dirty="0" smtClean="0">
                <a:solidFill>
                  <a:schemeClr val="accent2">
                    <a:lumMod val="50000"/>
                  </a:schemeClr>
                </a:solidFill>
                <a:latin typeface="Times New Roman" pitchFamily="18" charset="0"/>
                <a:cs typeface="Times New Roman" pitchFamily="18" charset="0"/>
              </a:rPr>
              <a:t>     При оценивании засчитываются только обоснования, содержащие два исторических факта (по одному для каждого из сравниваемых объектов). В качестве исторических фактов не принимаются указания на совокупность событий.</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619672" y="980728"/>
            <a:ext cx="7022073" cy="3777622"/>
          </a:xfrm>
        </p:spPr>
        <p:txBody>
          <a:bodyPr>
            <a:normAutofit fontScale="92500" lnSpcReduction="10000"/>
          </a:bodyPr>
          <a:lstStyle/>
          <a:p>
            <a:r>
              <a:rPr lang="ru-RU" b="1" u="sng" dirty="0" smtClean="0">
                <a:solidFill>
                  <a:schemeClr val="tx2">
                    <a:lumMod val="50000"/>
                  </a:schemeClr>
                </a:solidFill>
                <a:latin typeface="Times New Roman" pitchFamily="18" charset="0"/>
                <a:cs typeface="Times New Roman" pitchFamily="18" charset="0"/>
              </a:rPr>
              <a:t>Для подтверждения сходства:</a:t>
            </a:r>
          </a:p>
          <a:p>
            <a:pPr>
              <a:buNone/>
            </a:pPr>
            <a:r>
              <a:rPr lang="ru-RU" sz="3600" b="1" i="1" dirty="0" smtClean="0">
                <a:solidFill>
                  <a:schemeClr val="tx2">
                    <a:lumMod val="50000"/>
                  </a:schemeClr>
                </a:solidFill>
                <a:latin typeface="Times New Roman" pitchFamily="18" charset="0"/>
                <a:cs typeface="Times New Roman" pitchFamily="18" charset="0"/>
              </a:rPr>
              <a:t>«Во время…..так же, как и при…..происходило (шел процесс / власть опиралась на...../ наблюдался рост / спад..... и т.д.»</a:t>
            </a:r>
          </a:p>
          <a:p>
            <a:pPr>
              <a:buNone/>
            </a:pPr>
            <a:r>
              <a:rPr lang="ru-RU" sz="3600" b="1" i="1" dirty="0" smtClean="0">
                <a:solidFill>
                  <a:schemeClr val="tx2">
                    <a:lumMod val="50000"/>
                  </a:schemeClr>
                </a:solidFill>
                <a:latin typeface="Times New Roman" pitchFamily="18" charset="0"/>
                <a:cs typeface="Times New Roman" pitchFamily="18" charset="0"/>
              </a:rPr>
              <a:t>«Оба правителя / и…..и…..значительное внимание уделяли…..»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07704" y="1196752"/>
            <a:ext cx="6591985" cy="3777622"/>
          </a:xfrm>
        </p:spPr>
        <p:txBody>
          <a:bodyPr>
            <a:normAutofit/>
          </a:bodyPr>
          <a:lstStyle/>
          <a:p>
            <a:r>
              <a:rPr lang="ru-RU" sz="2000" b="1" u="sng" dirty="0" smtClean="0">
                <a:solidFill>
                  <a:schemeClr val="tx2">
                    <a:lumMod val="50000"/>
                  </a:schemeClr>
                </a:solidFill>
                <a:latin typeface="Times New Roman" pitchFamily="18" charset="0"/>
                <a:cs typeface="Times New Roman" pitchFamily="18" charset="0"/>
              </a:rPr>
              <a:t>Для подтверждения различия:</a:t>
            </a:r>
          </a:p>
          <a:p>
            <a:pPr>
              <a:buNone/>
            </a:pPr>
            <a:r>
              <a:rPr lang="ru-RU" sz="2000" dirty="0" smtClean="0">
                <a:solidFill>
                  <a:schemeClr val="tx2">
                    <a:lumMod val="50000"/>
                  </a:schemeClr>
                </a:solidFill>
                <a:latin typeface="Times New Roman" pitchFamily="18" charset="0"/>
                <a:cs typeface="Times New Roman" pitchFamily="18" charset="0"/>
              </a:rPr>
              <a:t>- </a:t>
            </a:r>
            <a:r>
              <a:rPr lang="ru-RU" sz="2000" b="1" i="1" dirty="0" smtClean="0">
                <a:solidFill>
                  <a:schemeClr val="tx2">
                    <a:lumMod val="50000"/>
                  </a:schemeClr>
                </a:solidFill>
                <a:latin typeface="Times New Roman" pitchFamily="18" charset="0"/>
                <a:cs typeface="Times New Roman" pitchFamily="18" charset="0"/>
              </a:rPr>
              <a:t>«При….., в отличие от….., политика направлена…..»</a:t>
            </a:r>
          </a:p>
          <a:p>
            <a:pPr>
              <a:buNone/>
            </a:pPr>
            <a:r>
              <a:rPr lang="ru-RU" sz="2000" b="1" i="1" dirty="0" smtClean="0">
                <a:solidFill>
                  <a:schemeClr val="tx2">
                    <a:lumMod val="50000"/>
                  </a:schemeClr>
                </a:solidFill>
                <a:latin typeface="Times New Roman" pitchFamily="18" charset="0"/>
                <a:cs typeface="Times New Roman" pitchFamily="18" charset="0"/>
              </a:rPr>
              <a:t>- «Князь…..	приказал....., а князь ..... отменил.....»</a:t>
            </a:r>
          </a:p>
          <a:p>
            <a:pPr>
              <a:buNone/>
            </a:pPr>
            <a:r>
              <a:rPr lang="ru-RU" sz="2000" b="1" i="1" dirty="0" smtClean="0">
                <a:solidFill>
                  <a:schemeClr val="tx2">
                    <a:lumMod val="50000"/>
                  </a:schemeClr>
                </a:solidFill>
                <a:latin typeface="Times New Roman" pitchFamily="18" charset="0"/>
                <a:cs typeface="Times New Roman" pitchFamily="18" charset="0"/>
              </a:rPr>
              <a:t>- «Вектор внешней политики при..... направлен….., а при…..произошло изменение в направлении внешней политики на.....» </a:t>
            </a:r>
          </a:p>
          <a:p>
            <a:pPr>
              <a:buNone/>
            </a:pPr>
            <a:r>
              <a:rPr lang="ru-RU" sz="2000" b="1" i="1" dirty="0" smtClean="0">
                <a:solidFill>
                  <a:schemeClr val="tx2">
                    <a:lumMod val="50000"/>
                  </a:schemeClr>
                </a:solidFill>
                <a:latin typeface="Times New Roman" pitchFamily="18" charset="0"/>
                <a:cs typeface="Times New Roman" pitchFamily="18" charset="0"/>
              </a:rPr>
              <a:t>- «Произошло изменение в </a:t>
            </a:r>
            <a:r>
              <a:rPr lang="ru-RU" sz="2000" b="1" i="1" dirty="0" err="1" smtClean="0">
                <a:solidFill>
                  <a:schemeClr val="tx2">
                    <a:lumMod val="50000"/>
                  </a:schemeClr>
                </a:solidFill>
                <a:latin typeface="Times New Roman" pitchFamily="18" charset="0"/>
                <a:cs typeface="Times New Roman" pitchFamily="18" charset="0"/>
              </a:rPr>
              <a:t>социокультурном</a:t>
            </a:r>
            <a:r>
              <a:rPr lang="ru-RU" sz="2000" b="1" i="1" dirty="0" smtClean="0">
                <a:solidFill>
                  <a:schemeClr val="tx2">
                    <a:lumMod val="50000"/>
                  </a:schemeClr>
                </a:solidFill>
                <a:latin typeface="Times New Roman" pitchFamily="18" charset="0"/>
                <a:cs typeface="Times New Roman" pitchFamily="18" charset="0"/>
              </a:rPr>
              <a:t> развитии: так при..... было…..,	 а при…..стало…..»</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Пример формулировки задания 20</a:t>
            </a:r>
            <a:endParaRPr lang="ru-RU" dirty="0"/>
          </a:p>
        </p:txBody>
      </p:sp>
      <p:sp>
        <p:nvSpPr>
          <p:cNvPr id="3" name="Содержимое 2"/>
          <p:cNvSpPr>
            <a:spLocks noGrp="1"/>
          </p:cNvSpPr>
          <p:nvPr>
            <p:ph idx="1"/>
          </p:nvPr>
        </p:nvSpPr>
        <p:spPr/>
        <p:txBody>
          <a:bodyPr>
            <a:normAutofit fontScale="92500" lnSpcReduction="20000"/>
          </a:bodyPr>
          <a:lstStyle/>
          <a:p>
            <a:r>
              <a:rPr lang="ru-RU" sz="2200" dirty="0" smtClean="0">
                <a:solidFill>
                  <a:schemeClr val="tx2">
                    <a:lumMod val="50000"/>
                  </a:schemeClr>
                </a:solidFill>
                <a:latin typeface="Times New Roman" pitchFamily="18" charset="0"/>
                <a:cs typeface="Times New Roman" pitchFamily="18" charset="0"/>
              </a:rPr>
              <a:t>Запишите один любой тезис (обобщённое оценочное суждение), содержащий информацию о </a:t>
            </a:r>
            <a:r>
              <a:rPr lang="ru-RU" sz="2200" b="1" dirty="0" smtClean="0">
                <a:solidFill>
                  <a:schemeClr val="tx2">
                    <a:lumMod val="50000"/>
                  </a:schemeClr>
                </a:solidFill>
                <a:latin typeface="Times New Roman" pitchFamily="18" charset="0"/>
                <a:cs typeface="Times New Roman" pitchFamily="18" charset="0"/>
              </a:rPr>
              <a:t>различиях во внутренней политике Александра</a:t>
            </a:r>
            <a:r>
              <a:rPr lang="en-US" sz="2200" b="1" dirty="0" smtClean="0">
                <a:solidFill>
                  <a:schemeClr val="tx2">
                    <a:lumMod val="50000"/>
                  </a:schemeClr>
                </a:solidFill>
                <a:latin typeface="Times New Roman" pitchFamily="18" charset="0"/>
                <a:cs typeface="Times New Roman" pitchFamily="18" charset="0"/>
              </a:rPr>
              <a:t>I</a:t>
            </a:r>
            <a:r>
              <a:rPr lang="ru-RU" sz="2200" b="1" dirty="0" smtClean="0">
                <a:solidFill>
                  <a:schemeClr val="tx2">
                    <a:lumMod val="50000"/>
                  </a:schemeClr>
                </a:solidFill>
                <a:latin typeface="Times New Roman" pitchFamily="18" charset="0"/>
                <a:cs typeface="Times New Roman" pitchFamily="18" charset="0"/>
              </a:rPr>
              <a:t>I и Александра III</a:t>
            </a:r>
            <a:r>
              <a:rPr lang="ru-RU" sz="2200" dirty="0" smtClean="0">
                <a:solidFill>
                  <a:schemeClr val="tx2">
                    <a:lumMod val="50000"/>
                  </a:schemeClr>
                </a:solidFill>
                <a:latin typeface="Times New Roman" pitchFamily="18" charset="0"/>
                <a:cs typeface="Times New Roman" pitchFamily="18" charset="0"/>
              </a:rPr>
              <a:t> по какому(-им)-либо признаку(-</a:t>
            </a:r>
            <a:r>
              <a:rPr lang="ru-RU" sz="2200" dirty="0" err="1" smtClean="0">
                <a:solidFill>
                  <a:schemeClr val="tx2">
                    <a:lumMod val="50000"/>
                  </a:schemeClr>
                </a:solidFill>
                <a:latin typeface="Times New Roman" pitchFamily="18" charset="0"/>
                <a:cs typeface="Times New Roman" pitchFamily="18" charset="0"/>
              </a:rPr>
              <a:t>ам</a:t>
            </a:r>
            <a:r>
              <a:rPr lang="ru-RU" sz="2200" dirty="0" smtClean="0">
                <a:solidFill>
                  <a:schemeClr val="tx2">
                    <a:lumMod val="50000"/>
                  </a:schemeClr>
                </a:solidFill>
                <a:latin typeface="Times New Roman" pitchFamily="18" charset="0"/>
                <a:cs typeface="Times New Roman" pitchFamily="18" charset="0"/>
              </a:rPr>
              <a:t>). Приведите два обоснования этого тезиса. Каждое обоснование должно быть основано на одном или нескольких исторических фактах. При обосновании тезиса избегайте рассуждений общего характера. Ответ запишите в следующем виде.</a:t>
            </a:r>
          </a:p>
          <a:p>
            <a:pPr>
              <a:buNone/>
            </a:pPr>
            <a:r>
              <a:rPr lang="ru-RU" sz="2200" dirty="0" smtClean="0">
                <a:solidFill>
                  <a:schemeClr val="tx2">
                    <a:lumMod val="50000"/>
                  </a:schemeClr>
                </a:solidFill>
                <a:latin typeface="Times New Roman" pitchFamily="18" charset="0"/>
                <a:cs typeface="Times New Roman" pitchFamily="18" charset="0"/>
              </a:rPr>
              <a:t>    Тезис: ________________</a:t>
            </a:r>
          </a:p>
          <a:p>
            <a:pPr>
              <a:buNone/>
            </a:pPr>
            <a:r>
              <a:rPr lang="ru-RU" sz="2200" dirty="0" smtClean="0">
                <a:solidFill>
                  <a:schemeClr val="tx2">
                    <a:lumMod val="50000"/>
                  </a:schemeClr>
                </a:solidFill>
                <a:latin typeface="Times New Roman" pitchFamily="18" charset="0"/>
                <a:cs typeface="Times New Roman" pitchFamily="18" charset="0"/>
              </a:rPr>
              <a:t>    Обоснования тезиса:</a:t>
            </a:r>
          </a:p>
          <a:p>
            <a:pPr>
              <a:buNone/>
            </a:pPr>
            <a:r>
              <a:rPr lang="ru-RU" sz="2200" dirty="0" smtClean="0">
                <a:solidFill>
                  <a:schemeClr val="tx2">
                    <a:lumMod val="50000"/>
                  </a:schemeClr>
                </a:solidFill>
                <a:latin typeface="Times New Roman" pitchFamily="18" charset="0"/>
                <a:cs typeface="Times New Roman" pitchFamily="18" charset="0"/>
              </a:rPr>
              <a:t>     1) _______________________</a:t>
            </a:r>
          </a:p>
          <a:p>
            <a:pPr>
              <a:buNone/>
            </a:pPr>
            <a:r>
              <a:rPr lang="ru-RU" sz="2200" dirty="0" smtClean="0">
                <a:solidFill>
                  <a:schemeClr val="tx2">
                    <a:lumMod val="50000"/>
                  </a:schemeClr>
                </a:solidFill>
                <a:latin typeface="Times New Roman" pitchFamily="18" charset="0"/>
                <a:cs typeface="Times New Roman" pitchFamily="18" charset="0"/>
              </a:rPr>
              <a:t>     2) ________________</a:t>
            </a:r>
            <a:r>
              <a:rPr lang="ru-RU" dirty="0" smtClean="0">
                <a:solidFill>
                  <a:schemeClr val="tx2">
                    <a:lumMod val="50000"/>
                  </a:schemeClr>
                </a:solidFill>
                <a:latin typeface="Times New Roman" pitchFamily="18" charset="0"/>
                <a:cs typeface="Times New Roman" pitchFamily="18" charset="0"/>
              </a:rPr>
              <a:t>_______</a:t>
            </a:r>
          </a:p>
          <a:p>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тезис</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 </a:t>
            </a:r>
            <a:r>
              <a:rPr lang="ru-RU" sz="3200" b="1" dirty="0" smtClean="0">
                <a:solidFill>
                  <a:schemeClr val="tx2">
                    <a:lumMod val="50000"/>
                  </a:schemeClr>
                </a:solidFill>
                <a:latin typeface="Times New Roman" pitchFamily="18" charset="0"/>
                <a:cs typeface="Times New Roman" pitchFamily="18" charset="0"/>
              </a:rPr>
              <a:t>Тезис </a:t>
            </a:r>
            <a:r>
              <a:rPr lang="ru-RU" sz="3200" dirty="0" smtClean="0"/>
              <a:t>(</a:t>
            </a:r>
            <a:r>
              <a:rPr lang="ru-RU" sz="3200" dirty="0" smtClean="0">
                <a:solidFill>
                  <a:schemeClr val="tx2">
                    <a:lumMod val="50000"/>
                  </a:schemeClr>
                </a:solidFill>
                <a:latin typeface="Times New Roman" pitchFamily="18" charset="0"/>
                <a:cs typeface="Times New Roman" pitchFamily="18" charset="0"/>
              </a:rPr>
              <a:t>в логике) – положение, подлежащее доказательству.</a:t>
            </a:r>
          </a:p>
          <a:p>
            <a:r>
              <a:rPr lang="ru-RU" sz="3200" dirty="0" smtClean="0">
                <a:solidFill>
                  <a:schemeClr val="tx2">
                    <a:lumMod val="50000"/>
                  </a:schemeClr>
                </a:solidFill>
                <a:latin typeface="Times New Roman" pitchFamily="18" charset="0"/>
                <a:cs typeface="Times New Roman" pitchFamily="18" charset="0"/>
              </a:rPr>
              <a:t> </a:t>
            </a:r>
            <a:r>
              <a:rPr lang="ru-RU" sz="3200" b="1" dirty="0" smtClean="0">
                <a:solidFill>
                  <a:schemeClr val="tx2">
                    <a:lumMod val="50000"/>
                  </a:schemeClr>
                </a:solidFill>
                <a:latin typeface="Times New Roman" pitchFamily="18" charset="0"/>
                <a:cs typeface="Times New Roman" pitchFamily="18" charset="0"/>
              </a:rPr>
              <a:t>Тезис</a:t>
            </a:r>
            <a:r>
              <a:rPr lang="ru-RU" sz="3200" dirty="0" smtClean="0">
                <a:solidFill>
                  <a:schemeClr val="tx2">
                    <a:lumMod val="50000"/>
                  </a:schemeClr>
                </a:solidFill>
                <a:latin typeface="Times New Roman" pitchFamily="18" charset="0"/>
                <a:cs typeface="Times New Roman" pitchFamily="18" charset="0"/>
              </a:rPr>
              <a:t> - это выдвинутое оппонентом суждение, которое он обосновывает в процессе аргументации.</a:t>
            </a:r>
            <a:br>
              <a:rPr lang="ru-RU" sz="3200" dirty="0" smtClean="0">
                <a:solidFill>
                  <a:schemeClr val="tx2">
                    <a:lumMod val="50000"/>
                  </a:schemeClr>
                </a:solidFill>
                <a:latin typeface="Times New Roman" pitchFamily="18" charset="0"/>
                <a:cs typeface="Times New Roman" pitchFamily="18" charset="0"/>
              </a:rPr>
            </a:br>
            <a:r>
              <a:rPr lang="ru-RU" sz="3200" dirty="0" smtClean="0">
                <a:solidFill>
                  <a:schemeClr val="tx2">
                    <a:lumMod val="50000"/>
                  </a:schemeClr>
                </a:solidFill>
                <a:latin typeface="Times New Roman" pitchFamily="18" charset="0"/>
                <a:cs typeface="Times New Roman" pitchFamily="18" charset="0"/>
              </a:rPr>
              <a:t>Тезис является главным структурным элементом аргументации.</a:t>
            </a:r>
            <a:br>
              <a:rPr lang="ru-RU" sz="3200" dirty="0" smtClean="0">
                <a:solidFill>
                  <a:schemeClr val="tx2">
                    <a:lumMod val="50000"/>
                  </a:schemeClr>
                </a:solidFill>
                <a:latin typeface="Times New Roman" pitchFamily="18" charset="0"/>
                <a:cs typeface="Times New Roman" pitchFamily="18" charset="0"/>
              </a:rPr>
            </a:br>
            <a:r>
              <a:rPr lang="ru-RU" sz="3200" dirty="0" smtClean="0">
                <a:solidFill>
                  <a:schemeClr val="tx2">
                    <a:lumMod val="50000"/>
                  </a:schemeClr>
                </a:solidFill>
                <a:latin typeface="Times New Roman" pitchFamily="18" charset="0"/>
                <a:cs typeface="Times New Roman" pitchFamily="18" charset="0"/>
              </a:rPr>
              <a:t> </a:t>
            </a:r>
            <a:r>
              <a:rPr lang="ru-RU" sz="3200" b="1" dirty="0" smtClean="0">
                <a:solidFill>
                  <a:schemeClr val="tx2">
                    <a:lumMod val="50000"/>
                  </a:schemeClr>
                </a:solidFill>
                <a:latin typeface="Times New Roman" pitchFamily="18" charset="0"/>
                <a:cs typeface="Times New Roman" pitchFamily="18" charset="0"/>
              </a:rPr>
              <a:t>Тезис </a:t>
            </a:r>
            <a:r>
              <a:rPr lang="ru-RU" sz="3200" dirty="0" smtClean="0">
                <a:solidFill>
                  <a:schemeClr val="tx2">
                    <a:lumMod val="50000"/>
                  </a:schemeClr>
                </a:solidFill>
                <a:latin typeface="Times New Roman" pitchFamily="18" charset="0"/>
                <a:cs typeface="Times New Roman" pitchFamily="18" charset="0"/>
              </a:rPr>
              <a:t>- обобщённое оценочное суждение, точка зрения.</a:t>
            </a:r>
            <a:br>
              <a:rPr lang="ru-RU" sz="3200" dirty="0" smtClean="0">
                <a:solidFill>
                  <a:schemeClr val="tx2">
                    <a:lumMod val="50000"/>
                  </a:schemeClr>
                </a:solidFill>
                <a:latin typeface="Times New Roman" pitchFamily="18" charset="0"/>
                <a:cs typeface="Times New Roman" pitchFamily="18" charset="0"/>
              </a:rPr>
            </a:br>
            <a:endParaRPr lang="ru-RU" sz="32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958</TotalTime>
  <Words>1552</Words>
  <Application>Microsoft Office PowerPoint</Application>
  <PresentationFormat>Экран (4:3)</PresentationFormat>
  <Paragraphs>149</Paragraphs>
  <Slides>25</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Cambria</vt:lpstr>
      <vt:lpstr>Century Gothic</vt:lpstr>
      <vt:lpstr>Times New Roman</vt:lpstr>
      <vt:lpstr>Wingdings 3</vt:lpstr>
      <vt:lpstr>Легкий дым</vt:lpstr>
      <vt:lpstr>       </vt:lpstr>
      <vt:lpstr>Задание 20</vt:lpstr>
      <vt:lpstr>Критерии оценивания задания 20</vt:lpstr>
      <vt:lpstr>Критерии оценивания задания 20</vt:lpstr>
      <vt:lpstr>Критерии оценивания задания 20</vt:lpstr>
      <vt:lpstr>Презентация PowerPoint</vt:lpstr>
      <vt:lpstr>Презентация PowerPoint</vt:lpstr>
      <vt:lpstr>Пример формулировки задания 20</vt:lpstr>
      <vt:lpstr>Что такое тезис</vt:lpstr>
      <vt:lpstr>Что такое тезис</vt:lpstr>
      <vt:lpstr>Обоснование тезиса</vt:lpstr>
      <vt:lpstr>Особенности работы с историческими фактами, событиями, явлениями</vt:lpstr>
      <vt:lpstr>Презентация PowerPoint</vt:lpstr>
      <vt:lpstr>Презентация PowerPoint</vt:lpstr>
      <vt:lpstr>Презентация PowerPoint</vt:lpstr>
      <vt:lpstr>Памятка для обучающихся</vt:lpstr>
      <vt:lpstr>Проверка правильности выполнения задания</vt:lpstr>
      <vt:lpstr>Задание 20</vt:lpstr>
      <vt:lpstr>Задание 20</vt:lpstr>
      <vt:lpstr>Задание 20</vt:lpstr>
      <vt:lpstr>Задание 20</vt:lpstr>
      <vt:lpstr>Задание 20</vt:lpstr>
      <vt:lpstr>Задание 20</vt:lpstr>
      <vt:lpstr>Задание 20</vt:lpstr>
      <vt:lpstr>Задание 20</vt:lpstr>
    </vt:vector>
  </TitlesOfParts>
  <Company>WolfishLair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Эволюция торговли</dc:title>
  <dc:creator>Елена Ивановна</dc:creator>
  <cp:lastModifiedBy>НМЦ4</cp:lastModifiedBy>
  <cp:revision>105</cp:revision>
  <dcterms:created xsi:type="dcterms:W3CDTF">2012-11-29T16:35:57Z</dcterms:created>
  <dcterms:modified xsi:type="dcterms:W3CDTF">2025-04-11T09:02:10Z</dcterms:modified>
</cp:coreProperties>
</file>