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3" r:id="rId8"/>
    <p:sldId id="262" r:id="rId9"/>
    <p:sldId id="266" r:id="rId10"/>
    <p:sldId id="264" r:id="rId11"/>
    <p:sldId id="265" r:id="rId12"/>
    <p:sldId id="267" r:id="rId13"/>
    <p:sldId id="276" r:id="rId14"/>
    <p:sldId id="277" r:id="rId15"/>
    <p:sldId id="278" r:id="rId16"/>
    <p:sldId id="279" r:id="rId17"/>
    <p:sldId id="280" r:id="rId18"/>
    <p:sldId id="281" r:id="rId19"/>
    <p:sldId id="282" r:id="rId20"/>
    <p:sldId id="283" r:id="rId21"/>
    <p:sldId id="268" r:id="rId22"/>
    <p:sldId id="269" r:id="rId23"/>
    <p:sldId id="270" r:id="rId24"/>
    <p:sldId id="271" r:id="rId25"/>
    <p:sldId id="272" r:id="rId26"/>
    <p:sldId id="273" r:id="rId27"/>
    <p:sldId id="274" r:id="rId28"/>
    <p:sldId id="275"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AE15159A-7A83-4657-8F86-796CDE716C83}" type="datetimeFigureOut">
              <a:rPr lang="ru-RU" smtClean="0"/>
              <a:t>11.04.2025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FCF1541C-2FDC-47E5-B023-27022BCC73C8}"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E15159A-7A83-4657-8F86-796CDE716C83}" type="datetimeFigureOut">
              <a:rPr lang="ru-RU" smtClean="0"/>
              <a:t>11.04.2025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F1541C-2FDC-47E5-B023-27022BCC73C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E15159A-7A83-4657-8F86-796CDE716C83}" type="datetimeFigureOut">
              <a:rPr lang="ru-RU" smtClean="0"/>
              <a:t>11.04.2025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F1541C-2FDC-47E5-B023-27022BCC73C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AE15159A-7A83-4657-8F86-796CDE716C83}" type="datetimeFigureOut">
              <a:rPr lang="ru-RU" smtClean="0"/>
              <a:t>11.04.2025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F1541C-2FDC-47E5-B023-27022BCC73C8}" type="slidenum">
              <a:rPr lang="ru-RU" smtClean="0"/>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E15159A-7A83-4657-8F86-796CDE716C83}" type="datetimeFigureOut">
              <a:rPr lang="ru-RU" smtClean="0"/>
              <a:t>11.04.2025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FCF1541C-2FDC-47E5-B023-27022BCC73C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E15159A-7A83-4657-8F86-796CDE716C83}" type="datetimeFigureOut">
              <a:rPr lang="ru-RU" smtClean="0"/>
              <a:t>11.04.2025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F1541C-2FDC-47E5-B023-27022BCC73C8}" type="slidenum">
              <a:rPr lang="ru-RU" smtClean="0"/>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AE15159A-7A83-4657-8F86-796CDE716C83}" type="datetimeFigureOut">
              <a:rPr lang="ru-RU" smtClean="0"/>
              <a:t>11.04.2025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F1541C-2FDC-47E5-B023-27022BCC73C8}" type="slidenum">
              <a:rPr lang="ru-RU" smtClean="0"/>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E15159A-7A83-4657-8F86-796CDE716C83}" type="datetimeFigureOut">
              <a:rPr lang="ru-RU" smtClean="0"/>
              <a:t>11.04.2025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F1541C-2FDC-47E5-B023-27022BCC73C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15159A-7A83-4657-8F86-796CDE716C83}" type="datetimeFigureOut">
              <a:rPr lang="ru-RU" smtClean="0"/>
              <a:t>11.04.2025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F1541C-2FDC-47E5-B023-27022BCC73C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E15159A-7A83-4657-8F86-796CDE716C83}" type="datetimeFigureOut">
              <a:rPr lang="ru-RU" smtClean="0"/>
              <a:t>11.04.2025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F1541C-2FDC-47E5-B023-27022BCC73C8}" type="slidenum">
              <a:rPr lang="ru-RU" smtClean="0"/>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E15159A-7A83-4657-8F86-796CDE716C83}" type="datetimeFigureOut">
              <a:rPr lang="ru-RU" smtClean="0"/>
              <a:t>11.04.2025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FCF1541C-2FDC-47E5-B023-27022BCC73C8}"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15159A-7A83-4657-8F86-796CDE716C83}" type="datetimeFigureOut">
              <a:rPr lang="ru-RU" smtClean="0"/>
              <a:t>11.04.2025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CF1541C-2FDC-47E5-B023-27022BCC73C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panose="05020102010507070707"/>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panose="05020102010507070707"/>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panose="05020102010507070707"/>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54442" y="4437112"/>
            <a:ext cx="6400800" cy="1600200"/>
          </a:xfrm>
        </p:spPr>
        <p:txBody>
          <a:bodyPr/>
          <a:lstStyle/>
          <a:p>
            <a:r>
              <a:rPr lang="ru-RU" b="1" i="1" dirty="0" smtClean="0"/>
              <a:t>Соколова О.В., </a:t>
            </a:r>
            <a:r>
              <a:rPr lang="ru-RU" i="1" dirty="0" smtClean="0"/>
              <a:t>заместитель директора, учитель истории и обществознания  МБОУ СОШ № 36 г. Пензы</a:t>
            </a:r>
            <a:endParaRPr lang="ru-RU" i="1" dirty="0"/>
          </a:p>
        </p:txBody>
      </p:sp>
      <p:sp>
        <p:nvSpPr>
          <p:cNvPr id="2" name="Заголовок 1"/>
          <p:cNvSpPr>
            <a:spLocks noGrp="1"/>
          </p:cNvSpPr>
          <p:nvPr>
            <p:ph type="ctrTitle"/>
          </p:nvPr>
        </p:nvSpPr>
        <p:spPr>
          <a:xfrm>
            <a:off x="457200" y="1527175"/>
            <a:ext cx="8229600" cy="1633855"/>
          </a:xfrm>
        </p:spPr>
        <p:txBody>
          <a:bodyPr>
            <a:noAutofit/>
          </a:bodyPr>
          <a:lstStyle/>
          <a:p>
            <a:r>
              <a:rPr lang="ru-RU" sz="5400" dirty="0" smtClean="0"/>
              <a:t>Анализ ЕГЭ по истории 2024</a:t>
            </a:r>
            <a:endParaRPr lang="ru-RU"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Задание 16</a:t>
            </a:r>
            <a:endParaRPr lang="ru-RU" dirty="0">
              <a:solidFill>
                <a:srgbClr val="C00000"/>
              </a:solidFill>
            </a:endParaRPr>
          </a:p>
        </p:txBody>
      </p:sp>
      <p:pic>
        <p:nvPicPr>
          <p:cNvPr id="1026" name="Picture 2"/>
          <p:cNvPicPr>
            <a:picLocks noGrp="1" noChangeAspect="1" noChangeArrowheads="1"/>
          </p:cNvPicPr>
          <p:nvPr>
            <p:ph sz="quarter" idx="1"/>
          </p:nvPr>
        </p:nvPicPr>
        <p:blipFill>
          <a:blip r:embed="rId2"/>
          <a:srcRect l="29595" t="44660" r="24448" b="25914"/>
          <a:stretch>
            <a:fillRect/>
          </a:stretch>
        </p:blipFill>
        <p:spPr bwMode="auto">
          <a:xfrm>
            <a:off x="0" y="2643182"/>
            <a:ext cx="9144000" cy="3291840"/>
          </a:xfrm>
          <a:prstGeom prst="rect">
            <a:avLst/>
          </a:prstGeom>
          <a:noFill/>
          <a:ln w="9525">
            <a:noFill/>
            <a:miter lim="800000"/>
            <a:headEnd/>
            <a:tailEnd/>
          </a:ln>
          <a:effectLst/>
        </p:spPr>
      </p:pic>
      <p:sp>
        <p:nvSpPr>
          <p:cNvPr id="5" name="Прямоугольник 4"/>
          <p:cNvSpPr/>
          <p:nvPr/>
        </p:nvSpPr>
        <p:spPr>
          <a:xfrm>
            <a:off x="357158" y="1285860"/>
            <a:ext cx="8572560" cy="1292662"/>
          </a:xfrm>
          <a:prstGeom prst="rect">
            <a:avLst/>
          </a:prstGeom>
        </p:spPr>
        <p:txBody>
          <a:bodyPr wrap="square">
            <a:spAutoFit/>
          </a:bodyPr>
          <a:lstStyle/>
          <a:p>
            <a:r>
              <a:rPr lang="ru-RU" sz="2000" dirty="0" smtClean="0"/>
              <a:t>Укажите космонавта, изображённого на марке на переднем плане. Используя изображение, приведите одно любое обоснование Вашего ответа</a:t>
            </a:r>
          </a:p>
          <a:p>
            <a:r>
              <a:rPr lang="ru-RU" dirty="0" smtClean="0"/>
              <a:t>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2714644" cy="5654692"/>
          </a:xfrm>
        </p:spPr>
        <p:txBody>
          <a:bodyPr>
            <a:normAutofit/>
          </a:bodyPr>
          <a:lstStyle/>
          <a:p>
            <a:r>
              <a:rPr lang="ru-RU" sz="3600" dirty="0" smtClean="0">
                <a:solidFill>
                  <a:srgbClr val="C00000"/>
                </a:solidFill>
              </a:rPr>
              <a:t>Задание 16</a:t>
            </a:r>
            <a:br>
              <a:rPr lang="ru-RU" sz="3600" dirty="0" smtClean="0">
                <a:solidFill>
                  <a:srgbClr val="C00000"/>
                </a:solidFill>
              </a:rPr>
            </a:br>
            <a:r>
              <a:rPr lang="ru-RU" dirty="0" smtClean="0"/>
              <a:t/>
            </a:r>
            <a:br>
              <a:rPr lang="ru-RU" dirty="0" smtClean="0"/>
            </a:br>
            <a:r>
              <a:rPr lang="ru-RU" sz="2200" dirty="0" smtClean="0"/>
              <a:t>Какой из представленных ниже скульптурных памятников был создан после события, которому посвящена марка? Укажите автора этого скульптурного памятника.  </a:t>
            </a:r>
            <a:r>
              <a:rPr lang="ru-RU" dirty="0" smtClean="0"/>
              <a:t/>
            </a:r>
            <a:br>
              <a:rPr lang="ru-RU" dirty="0" smtClean="0"/>
            </a:br>
            <a:r>
              <a:rPr lang="ru-RU" dirty="0" smtClean="0"/>
              <a:t>1</a:t>
            </a:r>
            <a:endParaRPr lang="ru-RU" dirty="0"/>
          </a:p>
        </p:txBody>
      </p:sp>
      <p:pic>
        <p:nvPicPr>
          <p:cNvPr id="2050" name="Picture 2"/>
          <p:cNvPicPr>
            <a:picLocks noGrp="1" noChangeAspect="1" noChangeArrowheads="1"/>
          </p:cNvPicPr>
          <p:nvPr>
            <p:ph sz="quarter" idx="1"/>
          </p:nvPr>
        </p:nvPicPr>
        <p:blipFill>
          <a:blip r:embed="rId2"/>
          <a:srcRect l="28676" t="11964" r="24448"/>
          <a:stretch>
            <a:fillRect/>
          </a:stretch>
        </p:blipFill>
        <p:spPr bwMode="auto">
          <a:xfrm>
            <a:off x="2825610" y="500042"/>
            <a:ext cx="5818356" cy="614366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9001156" cy="1143000"/>
          </a:xfrm>
        </p:spPr>
        <p:txBody>
          <a:bodyPr>
            <a:noAutofit/>
          </a:bodyPr>
          <a:lstStyle/>
          <a:p>
            <a:pPr algn="ctr"/>
            <a:r>
              <a:rPr lang="ru-RU" sz="2800" dirty="0" smtClean="0"/>
              <a:t/>
            </a:r>
            <a:br>
              <a:rPr lang="ru-RU" sz="2800" dirty="0" smtClean="0"/>
            </a:br>
            <a:r>
              <a:rPr lang="ru-RU" sz="2800" dirty="0" smtClean="0">
                <a:solidFill>
                  <a:srgbClr val="C00000"/>
                </a:solidFill>
              </a:rPr>
              <a:t>Для успешно выполнять задания на проверку умений работать с изобразительной наглядностью    необходимо </a:t>
            </a:r>
            <a:endParaRPr lang="ru-RU" sz="2800" dirty="0">
              <a:solidFill>
                <a:srgbClr val="C00000"/>
              </a:solidFill>
            </a:endParaRPr>
          </a:p>
        </p:txBody>
      </p:sp>
      <p:sp>
        <p:nvSpPr>
          <p:cNvPr id="3" name="Содержимое 2"/>
          <p:cNvSpPr>
            <a:spLocks noGrp="1"/>
          </p:cNvSpPr>
          <p:nvPr>
            <p:ph sz="quarter" idx="1"/>
          </p:nvPr>
        </p:nvSpPr>
        <p:spPr>
          <a:xfrm>
            <a:off x="357158" y="1447800"/>
            <a:ext cx="8572560" cy="5053034"/>
          </a:xfrm>
        </p:spPr>
        <p:txBody>
          <a:bodyPr>
            <a:normAutofit fontScale="92500" lnSpcReduction="20000"/>
          </a:bodyPr>
          <a:lstStyle/>
          <a:p>
            <a:pPr algn="just"/>
            <a:r>
              <a:rPr lang="ru-RU" dirty="0" smtClean="0"/>
              <a:t>1. Знание исторических фактов. </a:t>
            </a:r>
          </a:p>
          <a:p>
            <a:pPr algn="just"/>
            <a:r>
              <a:rPr lang="ru-RU" dirty="0" smtClean="0"/>
              <a:t>2. Умение работать с иллюстративной наглядностью. Важно научиться видеть и определять значение отдельных элементов «сложных» изображений, а также научиться узнавать изображения наиболее известных памятников культуры.</a:t>
            </a:r>
          </a:p>
          <a:p>
            <a:pPr algn="just"/>
            <a:r>
              <a:rPr lang="ru-RU" dirty="0" smtClean="0"/>
              <a:t> 3. Работать с изобразительной наглядностью в процессе изучения истории. Эта работа может заключаться в поиске и изучении изображений, иллюстрирующих события определённого периода истории России или посвящённых этим событиям, в анализе изобразительной наглядности (картин на исторические сюжеты, изображений орудий труда, памятников культуры и т. п.). </a:t>
            </a:r>
          </a:p>
          <a:p>
            <a:pPr algn="just"/>
            <a:r>
              <a:rPr lang="ru-RU" dirty="0" smtClean="0"/>
              <a:t>4. Тренироваться в выполнении заданий на проверку умений работать с изобразительной наглядностью.</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654032"/>
          </a:xfrm>
        </p:spPr>
        <p:txBody>
          <a:bodyPr>
            <a:normAutofit/>
          </a:bodyPr>
          <a:lstStyle/>
          <a:p>
            <a:pPr algn="ctr"/>
            <a:r>
              <a:rPr lang="ru-RU" sz="3200" dirty="0" smtClean="0">
                <a:solidFill>
                  <a:srgbClr val="C00000"/>
                </a:solidFill>
              </a:rPr>
              <a:t>СОВЕТЫ ПО ВЫПОЛНЕНИЮ ЗАДАНИЙ 15 и 16</a:t>
            </a:r>
            <a:endParaRPr lang="ru-RU" sz="3200" dirty="0">
              <a:solidFill>
                <a:srgbClr val="C00000"/>
              </a:solidFill>
            </a:endParaRPr>
          </a:p>
        </p:txBody>
      </p:sp>
      <p:sp>
        <p:nvSpPr>
          <p:cNvPr id="3" name="Содержимое 2"/>
          <p:cNvSpPr>
            <a:spLocks noGrp="1"/>
          </p:cNvSpPr>
          <p:nvPr>
            <p:ph sz="quarter" idx="1"/>
          </p:nvPr>
        </p:nvSpPr>
        <p:spPr>
          <a:xfrm>
            <a:off x="428596" y="928670"/>
            <a:ext cx="8358246" cy="5643602"/>
          </a:xfrm>
        </p:spPr>
        <p:txBody>
          <a:bodyPr>
            <a:normAutofit fontScale="77500" lnSpcReduction="20000"/>
          </a:bodyPr>
          <a:lstStyle/>
          <a:p>
            <a:r>
              <a:rPr lang="ru-RU" dirty="0" smtClean="0"/>
              <a:t>В 15 задании обычно достаточно базовых исторических знаний и внимательного анализа изображения. Обратите внимание также на характерные черты важнейших стилей (шатровый стиль, "дивное узорочье", </a:t>
            </a:r>
            <a:r>
              <a:rPr lang="ru-RU" dirty="0" err="1" smtClean="0"/>
              <a:t>нарышкинское</a:t>
            </a:r>
            <a:r>
              <a:rPr lang="ru-RU" dirty="0" smtClean="0"/>
              <a:t>, петровское и елизаветинское барокко, классицизм, ампир, русско-византийский стиль, </a:t>
            </a:r>
            <a:r>
              <a:rPr lang="ru-RU" dirty="0" err="1" smtClean="0"/>
              <a:t>неорусский</a:t>
            </a:r>
            <a:r>
              <a:rPr lang="ru-RU" dirty="0" smtClean="0"/>
              <a:t> стиль, модерн, конструктивизм, сталинский ампир).  </a:t>
            </a:r>
          </a:p>
          <a:p>
            <a:r>
              <a:rPr lang="ru-RU" dirty="0" smtClean="0"/>
              <a:t>Поработайте над обоснованием в 15 задании. Например, обосновывая, что на монете изображена икона "Троица", недостаточно просто написать, что на монете указан Андрей Рублев. Андрей Рублев был автором целого ряда произведений, не только иконы "Троица". Недостаточно также просто написать, что историки относят церковь Вознесения в Коломенском к шатровому стилю. Важно указать те черты, по которым можно определить принадлежность к шатровому стилю.  </a:t>
            </a:r>
          </a:p>
          <a:p>
            <a:r>
              <a:rPr lang="ru-RU" dirty="0" smtClean="0"/>
              <a:t>Для выполнения 16 задания прежде всего необходимо хорошо запомнить изображения важнейших памятников культуры. Создайте свою или воспользуйтесь готовыми коллекциями изображений и регулярно ее повторяйте.  Обратите внимание на века создания, авторов, места расположения, стили памятников культуры.</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9215502" cy="1143000"/>
          </a:xfrm>
        </p:spPr>
        <p:txBody>
          <a:bodyPr>
            <a:normAutofit/>
          </a:bodyPr>
          <a:lstStyle/>
          <a:p>
            <a:pPr algn="ctr"/>
            <a:r>
              <a:rPr lang="ru-RU" dirty="0" smtClean="0">
                <a:solidFill>
                  <a:srgbClr val="C00000"/>
                </a:solidFill>
              </a:rPr>
              <a:t>Алгоритм анализа</a:t>
            </a:r>
            <a:br>
              <a:rPr lang="ru-RU" dirty="0" smtClean="0">
                <a:solidFill>
                  <a:srgbClr val="C00000"/>
                </a:solidFill>
              </a:rPr>
            </a:br>
            <a:endParaRPr lang="ru-RU" sz="2000" dirty="0">
              <a:solidFill>
                <a:srgbClr val="C00000"/>
              </a:solidFill>
            </a:endParaRPr>
          </a:p>
        </p:txBody>
      </p:sp>
      <p:sp>
        <p:nvSpPr>
          <p:cNvPr id="3" name="Содержимое 2"/>
          <p:cNvSpPr>
            <a:spLocks noGrp="1"/>
          </p:cNvSpPr>
          <p:nvPr>
            <p:ph sz="quarter" idx="1"/>
          </p:nvPr>
        </p:nvSpPr>
        <p:spPr/>
        <p:txBody>
          <a:bodyPr>
            <a:normAutofit lnSpcReduction="10000"/>
          </a:bodyPr>
          <a:lstStyle/>
          <a:p>
            <a:r>
              <a:rPr lang="ru-RU" dirty="0" smtClean="0">
                <a:solidFill>
                  <a:srgbClr val="C00000"/>
                </a:solidFill>
              </a:rPr>
              <a:t>Кто</a:t>
            </a:r>
            <a:r>
              <a:rPr lang="ru-RU" dirty="0" smtClean="0"/>
              <a:t> изображен или что изображено? Каким образом это можно понять? (символы) </a:t>
            </a:r>
          </a:p>
          <a:p>
            <a:r>
              <a:rPr lang="ru-RU" dirty="0" smtClean="0">
                <a:solidFill>
                  <a:srgbClr val="C00000"/>
                </a:solidFill>
              </a:rPr>
              <a:t>Что</a:t>
            </a:r>
            <a:r>
              <a:rPr lang="ru-RU" dirty="0" smtClean="0"/>
              <a:t> происходит? Что в иллюстрации дает основание для таких выводов? </a:t>
            </a:r>
          </a:p>
          <a:p>
            <a:r>
              <a:rPr lang="ru-RU" dirty="0" smtClean="0">
                <a:solidFill>
                  <a:srgbClr val="C00000"/>
                </a:solidFill>
              </a:rPr>
              <a:t>Где </a:t>
            </a:r>
            <a:r>
              <a:rPr lang="ru-RU" dirty="0" smtClean="0"/>
              <a:t>это происходит? Как вы это поняли? </a:t>
            </a:r>
          </a:p>
          <a:p>
            <a:r>
              <a:rPr lang="ru-RU" dirty="0" smtClean="0">
                <a:solidFill>
                  <a:srgbClr val="C00000"/>
                </a:solidFill>
              </a:rPr>
              <a:t>Когда</a:t>
            </a:r>
            <a:r>
              <a:rPr lang="ru-RU" dirty="0" smtClean="0"/>
              <a:t> (в каком веке, десятилетии) происходят события? Каковы приметы эпохи? </a:t>
            </a:r>
          </a:p>
          <a:p>
            <a:r>
              <a:rPr lang="ru-RU" dirty="0" smtClean="0">
                <a:solidFill>
                  <a:srgbClr val="C00000"/>
                </a:solidFill>
              </a:rPr>
              <a:t>Как</a:t>
            </a:r>
            <a:r>
              <a:rPr lang="ru-RU" dirty="0" smtClean="0"/>
              <a:t> изображены герои и события? Каково отношение автора? Почему вы так решили? </a:t>
            </a:r>
          </a:p>
          <a:p>
            <a:r>
              <a:rPr lang="ru-RU" dirty="0" smtClean="0">
                <a:solidFill>
                  <a:srgbClr val="C00000"/>
                </a:solidFill>
              </a:rPr>
              <a:t>Почему</a:t>
            </a:r>
            <a:r>
              <a:rPr lang="ru-RU" dirty="0" smtClean="0"/>
              <a:t> у автора такое отношение?  Ты легко запомнишь.</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Задание: "Укажите с точностью до десятилетия период, когда был основан город, юбилею которого посвящена данная марка. Используя изображение, приведите одно любое обоснование Вашего ответа".</a:t>
            </a:r>
            <a:endParaRPr lang="ru-RU" sz="2000" dirty="0"/>
          </a:p>
        </p:txBody>
      </p:sp>
      <p:pic>
        <p:nvPicPr>
          <p:cNvPr id="4098" name="Picture 2"/>
          <p:cNvPicPr>
            <a:picLocks noGrp="1" noChangeAspect="1" noChangeArrowheads="1"/>
          </p:cNvPicPr>
          <p:nvPr>
            <p:ph sz="quarter" idx="1"/>
          </p:nvPr>
        </p:nvPicPr>
        <p:blipFill>
          <a:blip r:embed="rId2"/>
          <a:srcRect l="29596" t="36486" r="23529" b="4662"/>
          <a:stretch>
            <a:fillRect/>
          </a:stretch>
        </p:blipFill>
        <p:spPr bwMode="auto">
          <a:xfrm>
            <a:off x="1071538" y="1357298"/>
            <a:ext cx="7358114" cy="519396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Для ответа достаточно провести простые арифметические подсчеты. Год основания Костромы: 2002 - 850 = 1152 год. В ответе нужно привести эти вычисления и записать период: 1150-е годы. Здесь нам не потребовалось даже исторических знаний. Нас спасла простая арифметика</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582726"/>
          </a:xfrm>
        </p:spPr>
        <p:txBody>
          <a:bodyPr>
            <a:noAutofit/>
          </a:bodyPr>
          <a:lstStyle/>
          <a:p>
            <a:r>
              <a:rPr lang="ru-RU" sz="2000" dirty="0" smtClean="0"/>
              <a:t>Второй вариант чуть посложнее - нужно сделать обоснование, опираясь на базовые исторические знания и информацию, представленную на изображении.  Задание: "Укажите название произведения живописи, изображенного на монете. Используя изображение, приведите одно любое обоснование Вашего ответа"</a:t>
            </a:r>
            <a:endParaRPr lang="ru-RU" sz="2000" dirty="0"/>
          </a:p>
        </p:txBody>
      </p:sp>
      <p:pic>
        <p:nvPicPr>
          <p:cNvPr id="5122" name="Picture 2"/>
          <p:cNvPicPr>
            <a:picLocks noGrp="1" noChangeAspect="1" noChangeArrowheads="1"/>
          </p:cNvPicPr>
          <p:nvPr>
            <p:ph sz="quarter" idx="1"/>
          </p:nvPr>
        </p:nvPicPr>
        <p:blipFill>
          <a:blip r:embed="rId2"/>
          <a:srcRect l="36029" t="29947" r="30882" b="9566"/>
          <a:stretch>
            <a:fillRect/>
          </a:stretch>
        </p:blipFill>
        <p:spPr bwMode="auto">
          <a:xfrm>
            <a:off x="2857487" y="1916896"/>
            <a:ext cx="4599063" cy="472681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sp>
        <p:nvSpPr>
          <p:cNvPr id="3" name="Содержимое 2"/>
          <p:cNvSpPr>
            <a:spLocks noGrp="1"/>
          </p:cNvSpPr>
          <p:nvPr>
            <p:ph sz="quarter" idx="1"/>
          </p:nvPr>
        </p:nvSpPr>
        <p:spPr/>
        <p:txBody>
          <a:bodyPr/>
          <a:lstStyle/>
          <a:p>
            <a:r>
              <a:rPr lang="ru-RU" dirty="0" smtClean="0"/>
              <a:t>Опираясь на базовые исторические знания, мы приходим к выводу, что это икона "Троица". Как обосновать? Мы можем написать, что на монете указан автор знаменитой иконы "Троица" Андрей Рублев, что на монете показана икона, на которой изображены трое, что символизирует Троицу. Такого обоснования будет достаточно для правильного ответа.</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2082792"/>
          </a:xfrm>
        </p:spPr>
        <p:txBody>
          <a:bodyPr>
            <a:normAutofit/>
          </a:bodyPr>
          <a:lstStyle/>
          <a:p>
            <a:r>
              <a:rPr lang="ru-RU" sz="2000" dirty="0" smtClean="0"/>
              <a:t>Последний вариант - представлен памятник культуры (как правило, памятник архитектуры), и нужно обосновать, к какому стилю оно относится. Для этого важно знать характерные черты архитектурных стилей.  Задание: "Укажите название стиля, к которому относится храм, изображенный на марке. Используя изображение, приведите одно любое обоснование Вашего ответа".</a:t>
            </a:r>
            <a:endParaRPr lang="ru-RU" sz="2000" dirty="0"/>
          </a:p>
        </p:txBody>
      </p:sp>
      <p:pic>
        <p:nvPicPr>
          <p:cNvPr id="6146" name="Picture 2"/>
          <p:cNvPicPr>
            <a:picLocks noGrp="1" noChangeAspect="1" noChangeArrowheads="1"/>
          </p:cNvPicPr>
          <p:nvPr>
            <p:ph sz="quarter" idx="1"/>
          </p:nvPr>
        </p:nvPicPr>
        <p:blipFill>
          <a:blip r:embed="rId2"/>
          <a:srcRect l="34191" t="23408" r="33640" b="9566"/>
          <a:stretch>
            <a:fillRect/>
          </a:stretch>
        </p:blipFill>
        <p:spPr bwMode="auto">
          <a:xfrm>
            <a:off x="3423786" y="2214554"/>
            <a:ext cx="3963917" cy="464344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C00000"/>
                </a:solidFill>
              </a:rPr>
              <a:t>Часть 1 ЕГЭ 2024 г. </a:t>
            </a:r>
            <a:br>
              <a:rPr lang="ru-RU" b="1" dirty="0" smtClean="0">
                <a:solidFill>
                  <a:srgbClr val="C00000"/>
                </a:solidFill>
              </a:rPr>
            </a:br>
            <a:r>
              <a:rPr lang="ru-RU" b="1" dirty="0" smtClean="0">
                <a:solidFill>
                  <a:srgbClr val="C00000"/>
                </a:solidFill>
              </a:rPr>
              <a:t>12 заданий с кратким ответом. </a:t>
            </a:r>
            <a:endParaRPr lang="ru-RU" b="1" dirty="0">
              <a:solidFill>
                <a:srgbClr val="C00000"/>
              </a:solidFill>
            </a:endParaRPr>
          </a:p>
        </p:txBody>
      </p:sp>
      <p:sp>
        <p:nvSpPr>
          <p:cNvPr id="3" name="Содержимое 2"/>
          <p:cNvSpPr>
            <a:spLocks noGrp="1"/>
          </p:cNvSpPr>
          <p:nvPr>
            <p:ph sz="quarter" idx="1"/>
          </p:nvPr>
        </p:nvSpPr>
        <p:spPr/>
        <p:txBody>
          <a:bodyPr>
            <a:normAutofit lnSpcReduction="10000"/>
          </a:bodyPr>
          <a:lstStyle/>
          <a:p>
            <a:r>
              <a:rPr lang="ru-RU" dirty="0" smtClean="0"/>
              <a:t>– задания на установление соответствия элементов, данных в нескольких информационных рядах; </a:t>
            </a:r>
          </a:p>
          <a:p>
            <a:r>
              <a:rPr lang="ru-RU" dirty="0" smtClean="0"/>
              <a:t>– задания на определение последовательности расположения данных элементов; </a:t>
            </a:r>
          </a:p>
          <a:p>
            <a:r>
              <a:rPr lang="ru-RU" dirty="0" smtClean="0"/>
              <a:t> – задания на выбор и запись правильных ответов из предложенного перечня ответов; </a:t>
            </a:r>
          </a:p>
          <a:p>
            <a:r>
              <a:rPr lang="ru-RU" dirty="0" smtClean="0"/>
              <a:t>– задания на определение по указанным признакам и запись в виде слова (словосочетания) термина, названия, имени, века, года и т.п. </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Церковь Вознесения в Коломенском, изображенная на марке, относится к шатровому стилю. Обоснование: у церкви Вознесения в Коломенском отсутствует купол, вместо него здание завершается шатром, что характерно для шатрового стиля.</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C00000"/>
                </a:solidFill>
              </a:rPr>
              <a:t>Приемы работы </a:t>
            </a:r>
            <a:r>
              <a:rPr lang="ru-RU" dirty="0" smtClean="0"/>
              <a:t>с </a:t>
            </a:r>
            <a:r>
              <a:rPr lang="ru-RU" dirty="0" smtClean="0">
                <a:solidFill>
                  <a:srgbClr val="C00000"/>
                </a:solidFill>
              </a:rPr>
              <a:t>изобразительной наглядностью</a:t>
            </a:r>
            <a:r>
              <a:rPr lang="ru-RU" dirty="0" smtClean="0"/>
              <a:t> </a:t>
            </a:r>
            <a:endParaRPr lang="ru-RU" dirty="0"/>
          </a:p>
        </p:txBody>
      </p:sp>
      <p:sp>
        <p:nvSpPr>
          <p:cNvPr id="4" name="Содержимое 3"/>
          <p:cNvSpPr>
            <a:spLocks noGrp="1"/>
          </p:cNvSpPr>
          <p:nvPr>
            <p:ph sz="quarter" idx="2"/>
          </p:nvPr>
        </p:nvSpPr>
        <p:spPr>
          <a:xfrm>
            <a:off x="4643438" y="1447800"/>
            <a:ext cx="4286280" cy="5195910"/>
          </a:xfrm>
        </p:spPr>
        <p:txBody>
          <a:bodyPr>
            <a:normAutofit fontScale="62500" lnSpcReduction="20000"/>
          </a:bodyPr>
          <a:lstStyle/>
          <a:p>
            <a:endParaRPr lang="ru-RU" dirty="0" smtClean="0"/>
          </a:p>
          <a:p>
            <a:pPr>
              <a:buNone/>
            </a:pPr>
            <a:endParaRPr lang="ru-RU" dirty="0" smtClean="0"/>
          </a:p>
          <a:p>
            <a:r>
              <a:rPr lang="ru-RU" dirty="0" smtClean="0"/>
              <a:t>Название памятника ____________________</a:t>
            </a:r>
          </a:p>
          <a:p>
            <a:pPr>
              <a:buNone/>
            </a:pPr>
            <a:r>
              <a:rPr lang="ru-RU" dirty="0" smtClean="0"/>
              <a:t>При каком правителе </a:t>
            </a:r>
            <a:r>
              <a:rPr lang="ru-RU" dirty="0" err="1" smtClean="0"/>
              <a:t>построено___________</a:t>
            </a:r>
            <a:endParaRPr lang="ru-RU" dirty="0" smtClean="0"/>
          </a:p>
          <a:p>
            <a:pPr>
              <a:buNone/>
            </a:pPr>
            <a:r>
              <a:rPr lang="ru-RU" dirty="0" smtClean="0"/>
              <a:t>Город ___________________</a:t>
            </a:r>
          </a:p>
          <a:p>
            <a:pPr>
              <a:buNone/>
            </a:pPr>
            <a:r>
              <a:rPr lang="ru-RU" dirty="0" smtClean="0"/>
              <a:t>Архитектор ___________________</a:t>
            </a:r>
          </a:p>
          <a:p>
            <a:pPr>
              <a:buNone/>
            </a:pPr>
            <a:r>
              <a:rPr lang="ru-RU" dirty="0" smtClean="0"/>
              <a:t>С каким событием связано строительство    </a:t>
            </a:r>
          </a:p>
          <a:p>
            <a:pPr>
              <a:buNone/>
            </a:pPr>
            <a:endParaRPr lang="ru-RU" dirty="0" smtClean="0"/>
          </a:p>
          <a:p>
            <a:pPr>
              <a:buNone/>
            </a:pPr>
            <a:endParaRPr lang="ru-RU" dirty="0" smtClean="0"/>
          </a:p>
          <a:p>
            <a:pPr>
              <a:buNone/>
            </a:pPr>
            <a:r>
              <a:rPr lang="ru-RU" dirty="0" smtClean="0"/>
              <a:t>___________________________________</a:t>
            </a:r>
          </a:p>
          <a:p>
            <a:pPr>
              <a:buNone/>
            </a:pPr>
            <a:endParaRPr lang="ru-RU" dirty="0" smtClean="0"/>
          </a:p>
          <a:p>
            <a:r>
              <a:rPr lang="ru-RU" dirty="0" smtClean="0"/>
              <a:t>Название памятника ____________________</a:t>
            </a:r>
          </a:p>
          <a:p>
            <a:pPr>
              <a:buNone/>
            </a:pPr>
            <a:r>
              <a:rPr lang="ru-RU" dirty="0" smtClean="0"/>
              <a:t>При каком правителе </a:t>
            </a:r>
            <a:r>
              <a:rPr lang="ru-RU" dirty="0" err="1" smtClean="0"/>
              <a:t>построено___________</a:t>
            </a:r>
            <a:endParaRPr lang="ru-RU" dirty="0" smtClean="0"/>
          </a:p>
          <a:p>
            <a:pPr>
              <a:buNone/>
            </a:pPr>
            <a:r>
              <a:rPr lang="ru-RU" dirty="0" smtClean="0"/>
              <a:t>Город ___________________</a:t>
            </a:r>
          </a:p>
          <a:p>
            <a:pPr>
              <a:buNone/>
            </a:pPr>
            <a:r>
              <a:rPr lang="ru-RU" dirty="0" smtClean="0"/>
              <a:t>Архитектор ___________________</a:t>
            </a:r>
          </a:p>
          <a:p>
            <a:pPr>
              <a:buNone/>
            </a:pPr>
            <a:r>
              <a:rPr lang="ru-RU" dirty="0" smtClean="0"/>
              <a:t>С каким событием связано строительство _______________________________________</a:t>
            </a:r>
          </a:p>
          <a:p>
            <a:endParaRPr lang="ru-RU" dirty="0"/>
          </a:p>
        </p:txBody>
      </p:sp>
      <p:pic>
        <p:nvPicPr>
          <p:cNvPr id="5" name="Содержимое 4" descr="https://www.msk-guide.ru/img/16017/voznesenskaya-i-georgievskaya-cerkvi-v-kolomenskom-95008big.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071538" y="1714488"/>
            <a:ext cx="3500462" cy="1857388"/>
          </a:xfrm>
          <a:prstGeom prst="rect">
            <a:avLst/>
          </a:prstGeom>
          <a:noFill/>
          <a:ln>
            <a:noFill/>
          </a:ln>
        </p:spPr>
      </p:pic>
      <p:sp>
        <p:nvSpPr>
          <p:cNvPr id="6" name="Прямоугольник 5"/>
          <p:cNvSpPr/>
          <p:nvPr/>
        </p:nvSpPr>
        <p:spPr>
          <a:xfrm>
            <a:off x="3143240" y="1285860"/>
            <a:ext cx="3446777" cy="369332"/>
          </a:xfrm>
          <a:prstGeom prst="rect">
            <a:avLst/>
          </a:prstGeom>
        </p:spPr>
        <p:txBody>
          <a:bodyPr wrap="none">
            <a:spAutoFit/>
          </a:bodyPr>
          <a:lstStyle/>
          <a:p>
            <a:r>
              <a:rPr lang="ru-RU" b="1" i="1" dirty="0" smtClean="0"/>
              <a:t>Демонстрационная таблица</a:t>
            </a:r>
          </a:p>
        </p:txBody>
      </p:sp>
      <p:pic>
        <p:nvPicPr>
          <p:cNvPr id="7" name="Рисунок 6" descr="https://libmir.com/i/6/208006/i_081.jpg"/>
          <p:cNvPicPr/>
          <p:nvPr/>
        </p:nvPicPr>
        <p:blipFill>
          <a:blip r:embed="rId3" cstate="print">
            <a:extLst>
              <a:ext uri="{28A0092B-C50C-407E-A947-70E740481C1C}">
                <a14:useLocalDpi xmlns:a14="http://schemas.microsoft.com/office/drawing/2010/main" val="0"/>
              </a:ext>
            </a:extLst>
          </a:blip>
          <a:srcRect/>
          <a:stretch>
            <a:fillRect/>
          </a:stretch>
        </p:blipFill>
        <p:spPr>
          <a:xfrm>
            <a:off x="1785918" y="3714752"/>
            <a:ext cx="1928826" cy="26432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C00000"/>
                </a:solidFill>
              </a:rPr>
              <a:t>Проверка знания терминов по культуре </a:t>
            </a:r>
            <a:endParaRPr lang="ru-RU" dirty="0">
              <a:solidFill>
                <a:srgbClr val="C00000"/>
              </a:solidFill>
            </a:endParaRPr>
          </a:p>
        </p:txBody>
      </p:sp>
      <p:sp>
        <p:nvSpPr>
          <p:cNvPr id="4" name="Содержимое 3"/>
          <p:cNvSpPr>
            <a:spLocks noGrp="1"/>
          </p:cNvSpPr>
          <p:nvPr>
            <p:ph sz="quarter" idx="2"/>
          </p:nvPr>
        </p:nvSpPr>
        <p:spPr/>
        <p:txBody>
          <a:bodyPr/>
          <a:lstStyle/>
          <a:p>
            <a:r>
              <a:rPr lang="ru-RU" b="1" dirty="0" smtClean="0"/>
              <a:t>Понятия</a:t>
            </a:r>
            <a:endParaRPr lang="ru-RU" dirty="0" smtClean="0"/>
          </a:p>
          <a:p>
            <a:pPr>
              <a:buNone/>
            </a:pPr>
            <a:endParaRPr lang="ru-RU" dirty="0" smtClean="0"/>
          </a:p>
          <a:p>
            <a:pPr>
              <a:buNone/>
            </a:pPr>
            <a:r>
              <a:rPr lang="ru-RU" dirty="0" smtClean="0"/>
              <a:t>А) Парсуна  </a:t>
            </a:r>
          </a:p>
          <a:p>
            <a:pPr>
              <a:buNone/>
            </a:pPr>
            <a:r>
              <a:rPr lang="ru-RU" dirty="0" smtClean="0"/>
              <a:t> Б) Икона   </a:t>
            </a:r>
          </a:p>
          <a:p>
            <a:pPr>
              <a:buNone/>
            </a:pPr>
            <a:r>
              <a:rPr lang="ru-RU" dirty="0" smtClean="0"/>
              <a:t>В) Фреска   </a:t>
            </a:r>
          </a:p>
          <a:p>
            <a:pPr>
              <a:buNone/>
            </a:pPr>
            <a:r>
              <a:rPr lang="ru-RU" dirty="0" smtClean="0"/>
              <a:t>Г) Мозаика    </a:t>
            </a:r>
          </a:p>
          <a:p>
            <a:pPr>
              <a:buNone/>
            </a:pPr>
            <a:r>
              <a:rPr lang="ru-RU" dirty="0" smtClean="0"/>
              <a:t>Д) Миниатюра</a:t>
            </a:r>
          </a:p>
          <a:p>
            <a:endParaRPr lang="ru-RU" dirty="0"/>
          </a:p>
        </p:txBody>
      </p:sp>
      <p:pic>
        <p:nvPicPr>
          <p:cNvPr id="5" name="Содержимое 4" descr="https://i.pinimg.com/736x/fd/d2/92/fdd292027afa49aad0a370129316d44b--immaculate-conception-orthodox-icons.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000100" y="1428736"/>
            <a:ext cx="1068185" cy="1342505"/>
          </a:xfrm>
          <a:prstGeom prst="rect">
            <a:avLst/>
          </a:prstGeom>
          <a:noFill/>
          <a:ln>
            <a:noFill/>
          </a:ln>
        </p:spPr>
      </p:pic>
      <p:pic>
        <p:nvPicPr>
          <p:cNvPr id="6" name="Рисунок 5" descr="https://upload.wikimedia.org/wikipedia/commons/thumb/a/a2/Christ_Pantocrator_Deesis_mosaic_Hagia_Sophia.jpg/220px-Christ_Pantocrator_Deesis_mosaic_Hagia_Sophia.jpg"/>
          <p:cNvPicPr/>
          <p:nvPr/>
        </p:nvPicPr>
        <p:blipFill>
          <a:blip r:embed="rId3">
            <a:extLst>
              <a:ext uri="{28A0092B-C50C-407E-A947-70E740481C1C}">
                <a14:useLocalDpi xmlns:a14="http://schemas.microsoft.com/office/drawing/2010/main" val="0"/>
              </a:ext>
            </a:extLst>
          </a:blip>
          <a:srcRect/>
          <a:stretch>
            <a:fillRect/>
          </a:stretch>
        </p:blipFill>
        <p:spPr>
          <a:xfrm>
            <a:off x="2428860" y="2143116"/>
            <a:ext cx="1126490" cy="1314450"/>
          </a:xfrm>
          <a:prstGeom prst="rect">
            <a:avLst/>
          </a:prstGeom>
          <a:noFill/>
          <a:ln>
            <a:noFill/>
          </a:ln>
        </p:spPr>
      </p:pic>
      <p:pic>
        <p:nvPicPr>
          <p:cNvPr id="7" name="Рисунок 6" descr="https://urok.1sept.ru/articles/676844/15.jpg"/>
          <p:cNvPicPr/>
          <p:nvPr/>
        </p:nvPicPr>
        <p:blipFill>
          <a:blip r:embed="rId4">
            <a:extLst>
              <a:ext uri="{28A0092B-C50C-407E-A947-70E740481C1C}">
                <a14:useLocalDpi xmlns:a14="http://schemas.microsoft.com/office/drawing/2010/main" val="0"/>
              </a:ext>
            </a:extLst>
          </a:blip>
          <a:srcRect l="29098"/>
          <a:stretch>
            <a:fillRect/>
          </a:stretch>
        </p:blipFill>
        <p:spPr>
          <a:xfrm>
            <a:off x="928662" y="3286124"/>
            <a:ext cx="1183640" cy="1285240"/>
          </a:xfrm>
          <a:prstGeom prst="rect">
            <a:avLst/>
          </a:prstGeom>
          <a:noFill/>
          <a:ln>
            <a:noFill/>
          </a:ln>
        </p:spPr>
      </p:pic>
      <p:pic>
        <p:nvPicPr>
          <p:cNvPr id="8" name="Рисунок 7" descr="https://cp14.nevsepic.com.ua/216/21571/1389947375-98.jpg"/>
          <p:cNvPicPr/>
          <p:nvPr/>
        </p:nvPicPr>
        <p:blipFill>
          <a:blip r:embed="rId5" cstate="print">
            <a:extLst>
              <a:ext uri="{28A0092B-C50C-407E-A947-70E740481C1C}">
                <a14:useLocalDpi xmlns:a14="http://schemas.microsoft.com/office/drawing/2010/main" val="0"/>
              </a:ext>
            </a:extLst>
          </a:blip>
          <a:srcRect/>
          <a:stretch>
            <a:fillRect/>
          </a:stretch>
        </p:blipFill>
        <p:spPr>
          <a:xfrm>
            <a:off x="2357422" y="4286256"/>
            <a:ext cx="1616710" cy="1276350"/>
          </a:xfrm>
          <a:prstGeom prst="rect">
            <a:avLst/>
          </a:prstGeom>
          <a:noFill/>
          <a:ln>
            <a:noFill/>
          </a:ln>
        </p:spPr>
      </p:pic>
      <p:pic>
        <p:nvPicPr>
          <p:cNvPr id="9" name="Рисунок 8" descr="https://i.greatplainsparanormal.com/images/019/image-56545.jpg"/>
          <p:cNvPicPr/>
          <p:nvPr/>
        </p:nvPicPr>
        <p:blipFill>
          <a:blip r:embed="rId6" cstate="print">
            <a:extLst>
              <a:ext uri="{28A0092B-C50C-407E-A947-70E740481C1C}">
                <a14:useLocalDpi xmlns:a14="http://schemas.microsoft.com/office/drawing/2010/main" val="0"/>
              </a:ext>
            </a:extLst>
          </a:blip>
          <a:srcRect/>
          <a:stretch>
            <a:fillRect/>
          </a:stretch>
        </p:blipFill>
        <p:spPr>
          <a:xfrm>
            <a:off x="1142976" y="5072074"/>
            <a:ext cx="1010920" cy="1285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C00000"/>
                </a:solidFill>
              </a:rPr>
              <a:t>Перестрелка</a:t>
            </a:r>
            <a:endParaRPr lang="ru-RU" dirty="0">
              <a:solidFill>
                <a:srgbClr val="C00000"/>
              </a:solidFill>
            </a:endParaRPr>
          </a:p>
        </p:txBody>
      </p:sp>
      <p:sp>
        <p:nvSpPr>
          <p:cNvPr id="5" name="Содержимое 4"/>
          <p:cNvSpPr>
            <a:spLocks noGrp="1"/>
          </p:cNvSpPr>
          <p:nvPr>
            <p:ph sz="quarter" idx="1"/>
          </p:nvPr>
        </p:nvSpPr>
        <p:spPr/>
        <p:txBody>
          <a:bodyPr/>
          <a:lstStyle/>
          <a:p>
            <a:r>
              <a:rPr lang="ru-RU" dirty="0" smtClean="0"/>
              <a:t>При изучении тем, содержащих визуальную информацию, можно устраивать небольшую работу: класс разделяется на три условные группы по количеству рядов. На проектор выводятся изображения памятников культуры, или картины художников, или портреты исторических деятелей, или все вперемешку. Задача ребят – узнать как можно больше памятников (картин, личностей), отвечать можно как устно, так и письменно (тогда разделяться на группы необязательно). </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C00000"/>
                </a:solidFill>
              </a:rPr>
              <a:t>Проверку знаний хронологии</a:t>
            </a:r>
            <a:endParaRPr lang="ru-RU" dirty="0">
              <a:solidFill>
                <a:srgbClr val="C00000"/>
              </a:solidFill>
            </a:endParaRPr>
          </a:p>
        </p:txBody>
      </p:sp>
      <p:sp>
        <p:nvSpPr>
          <p:cNvPr id="3" name="Содержимое 2"/>
          <p:cNvSpPr>
            <a:spLocks noGrp="1"/>
          </p:cNvSpPr>
          <p:nvPr>
            <p:ph sz="quarter" idx="1"/>
          </p:nvPr>
        </p:nvSpPr>
        <p:spPr/>
        <p:txBody>
          <a:bodyPr/>
          <a:lstStyle/>
          <a:p>
            <a:r>
              <a:rPr lang="ru-RU" dirty="0" smtClean="0"/>
              <a:t>расположить исторических деятелей в хронологической последовательности их правления.</a:t>
            </a:r>
          </a:p>
          <a:p>
            <a:endParaRPr lang="ru-RU" dirty="0"/>
          </a:p>
        </p:txBody>
      </p:sp>
      <p:pic>
        <p:nvPicPr>
          <p:cNvPr id="4" name="Рисунок 3" descr="https://i.ytimg.com/vi/UW-SB9KQwj0/maxresdefault.jpg"/>
          <p:cNvPicPr/>
          <p:nvPr/>
        </p:nvPicPr>
        <p:blipFill>
          <a:blip r:embed="rId2" cstate="print">
            <a:extLst>
              <a:ext uri="{28A0092B-C50C-407E-A947-70E740481C1C}">
                <a14:useLocalDpi xmlns:a14="http://schemas.microsoft.com/office/drawing/2010/main" val="0"/>
              </a:ext>
            </a:extLst>
          </a:blip>
          <a:srcRect l="17730" r="16043"/>
          <a:stretch>
            <a:fillRect/>
          </a:stretch>
        </p:blipFill>
        <p:spPr>
          <a:xfrm>
            <a:off x="428596" y="2714620"/>
            <a:ext cx="1704340" cy="1685925"/>
          </a:xfrm>
          <a:prstGeom prst="rect">
            <a:avLst/>
          </a:prstGeom>
          <a:noFill/>
          <a:ln>
            <a:noFill/>
          </a:ln>
        </p:spPr>
      </p:pic>
      <p:pic>
        <p:nvPicPr>
          <p:cNvPr id="5" name="Рисунок 4" descr="https://www.legendapress.ru/wp-content/uploads/2022/04/%D0%BF%D0%B0%D0%B2%D0%B5%D0%BB1.jpg"/>
          <p:cNvPicPr/>
          <p:nvPr/>
        </p:nvPicPr>
        <p:blipFill>
          <a:blip r:embed="rId3" cstate="print">
            <a:extLst>
              <a:ext uri="{28A0092B-C50C-407E-A947-70E740481C1C}">
                <a14:useLocalDpi xmlns:a14="http://schemas.microsoft.com/office/drawing/2010/main" val="0"/>
              </a:ext>
            </a:extLst>
          </a:blip>
          <a:srcRect/>
          <a:stretch>
            <a:fillRect/>
          </a:stretch>
        </p:blipFill>
        <p:spPr>
          <a:xfrm>
            <a:off x="2143108" y="3714752"/>
            <a:ext cx="1785950" cy="2000264"/>
          </a:xfrm>
          <a:prstGeom prst="rect">
            <a:avLst/>
          </a:prstGeom>
          <a:noFill/>
          <a:ln>
            <a:noFill/>
          </a:ln>
        </p:spPr>
      </p:pic>
      <p:pic>
        <p:nvPicPr>
          <p:cNvPr id="6" name="Рисунок 5" descr="https://rusdozor.ru/wp-content/uploads/2018/01/1a67fe14c29b6ae8df31d32fea955fa6.jpg"/>
          <p:cNvPicPr/>
          <p:nvPr/>
        </p:nvPicPr>
        <p:blipFill>
          <a:blip r:embed="rId4" cstate="print">
            <a:extLst>
              <a:ext uri="{28A0092B-C50C-407E-A947-70E740481C1C}">
                <a14:useLocalDpi xmlns:a14="http://schemas.microsoft.com/office/drawing/2010/main" val="0"/>
              </a:ext>
            </a:extLst>
          </a:blip>
          <a:srcRect/>
          <a:stretch>
            <a:fillRect/>
          </a:stretch>
        </p:blipFill>
        <p:spPr>
          <a:xfrm>
            <a:off x="3786182" y="2500306"/>
            <a:ext cx="1428760" cy="2000264"/>
          </a:xfrm>
          <a:prstGeom prst="rect">
            <a:avLst/>
          </a:prstGeom>
          <a:noFill/>
          <a:ln>
            <a:noFill/>
          </a:ln>
        </p:spPr>
      </p:pic>
      <p:pic>
        <p:nvPicPr>
          <p:cNvPr id="7" name="Рисунок 6" descr="https://aria-art.ru/0/A/Aleksandr%20I/23.jpeg"/>
          <p:cNvPicPr/>
          <p:nvPr/>
        </p:nvPicPr>
        <p:blipFill>
          <a:blip r:embed="rId5" cstate="print">
            <a:extLst>
              <a:ext uri="{28A0092B-C50C-407E-A947-70E740481C1C}">
                <a14:useLocalDpi xmlns:a14="http://schemas.microsoft.com/office/drawing/2010/main" val="0"/>
              </a:ext>
            </a:extLst>
          </a:blip>
          <a:srcRect/>
          <a:stretch>
            <a:fillRect/>
          </a:stretch>
        </p:blipFill>
        <p:spPr>
          <a:xfrm>
            <a:off x="5143504" y="3786190"/>
            <a:ext cx="1528764" cy="1928826"/>
          </a:xfrm>
          <a:prstGeom prst="rect">
            <a:avLst/>
          </a:prstGeom>
          <a:noFill/>
          <a:ln>
            <a:noFill/>
          </a:ln>
        </p:spPr>
      </p:pic>
      <p:pic>
        <p:nvPicPr>
          <p:cNvPr id="8" name="Рисунок 7"/>
          <p:cNvPicPr/>
          <p:nvPr/>
        </p:nvPicPr>
        <p:blipFill>
          <a:blip r:embed="rId6">
            <a:extLst>
              <a:ext uri="{28A0092B-C50C-407E-A947-70E740481C1C}">
                <a14:useLocalDpi xmlns:a14="http://schemas.microsoft.com/office/drawing/2010/main" val="0"/>
              </a:ext>
            </a:extLst>
          </a:blip>
          <a:srcRect/>
          <a:stretch>
            <a:fillRect/>
          </a:stretch>
        </p:blipFill>
        <p:spPr>
          <a:xfrm>
            <a:off x="6715140" y="2643182"/>
            <a:ext cx="1714512" cy="17859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rgbClr val="C00000"/>
                </a:solidFill>
              </a:rPr>
              <a:t>Логичекая</a:t>
            </a:r>
            <a:r>
              <a:rPr lang="ru-RU" b="1" dirty="0" smtClean="0">
                <a:solidFill>
                  <a:srgbClr val="C00000"/>
                </a:solidFill>
              </a:rPr>
              <a:t> цепочка</a:t>
            </a:r>
            <a:endParaRPr lang="ru-RU" dirty="0">
              <a:solidFill>
                <a:srgbClr val="C00000"/>
              </a:solidFill>
            </a:endParaRPr>
          </a:p>
        </p:txBody>
      </p:sp>
      <p:sp>
        <p:nvSpPr>
          <p:cNvPr id="3" name="Содержимое 2"/>
          <p:cNvSpPr>
            <a:spLocks noGrp="1"/>
          </p:cNvSpPr>
          <p:nvPr>
            <p:ph sz="quarter" idx="1"/>
          </p:nvPr>
        </p:nvSpPr>
        <p:spPr/>
        <p:txBody>
          <a:bodyPr/>
          <a:lstStyle/>
          <a:p>
            <a:r>
              <a:rPr lang="ru-RU" dirty="0" smtClean="0"/>
              <a:t>Из предложенных информационных карточек собрать логические цепочки.</a:t>
            </a:r>
            <a:r>
              <a:rPr lang="ru-RU" b="1" dirty="0" smtClean="0"/>
              <a:t> В данном случае предложенный материал может использоваться для тематического повторения так и итогового повторения</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Составление коллажа</a:t>
            </a:r>
            <a:endParaRPr lang="ru-RU" dirty="0">
              <a:solidFill>
                <a:srgbClr val="C00000"/>
              </a:solidFill>
            </a:endParaRPr>
          </a:p>
        </p:txBody>
      </p:sp>
      <p:pic>
        <p:nvPicPr>
          <p:cNvPr id="4" name="Содержимое 3"/>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rot="21188193">
            <a:off x="1000100" y="1857364"/>
            <a:ext cx="2523034" cy="1683408"/>
          </a:xfrm>
          <a:prstGeom prst="rect">
            <a:avLst/>
          </a:prstGeom>
          <a:noFill/>
        </p:spPr>
      </p:pic>
      <p:pic>
        <p:nvPicPr>
          <p:cNvPr id="5" name="Рисунок 4" descr="https://aria-art.ru/0/A/Aleksandr%20I/23.jpeg"/>
          <p:cNvPicPr/>
          <p:nvPr/>
        </p:nvPicPr>
        <p:blipFill>
          <a:blip r:embed="rId3" cstate="print">
            <a:extLst>
              <a:ext uri="{28A0092B-C50C-407E-A947-70E740481C1C}">
                <a14:useLocalDpi xmlns:a14="http://schemas.microsoft.com/office/drawing/2010/main" val="0"/>
              </a:ext>
            </a:extLst>
          </a:blip>
          <a:srcRect/>
          <a:stretch>
            <a:fillRect/>
          </a:stretch>
        </p:blipFill>
        <p:spPr>
          <a:xfrm>
            <a:off x="3643306" y="3071810"/>
            <a:ext cx="1800233" cy="2193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C00000"/>
                </a:solidFill>
              </a:rPr>
              <a:t>Проверочная работа на картинах</a:t>
            </a:r>
            <a:endParaRPr lang="ru-RU" dirty="0">
              <a:solidFill>
                <a:srgbClr val="C00000"/>
              </a:solidFill>
            </a:endParaRPr>
          </a:p>
        </p:txBody>
      </p:sp>
      <p:pic>
        <p:nvPicPr>
          <p:cNvPr id="4" name="Содержимое 3" descr="https://urok.1sept.ru/articles/676844/10.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85786" y="1500174"/>
            <a:ext cx="8358214" cy="50006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urok.1sept.ru/articles/676844/20.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00100" y="642918"/>
            <a:ext cx="7929618" cy="60007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1417638"/>
          </a:xfrm>
        </p:spPr>
        <p:txBody>
          <a:bodyPr>
            <a:normAutofit fontScale="90000"/>
          </a:bodyPr>
          <a:lstStyle/>
          <a:p>
            <a:pPr algn="ctr"/>
            <a:r>
              <a:rPr lang="ru-RU" dirty="0" smtClean="0"/>
              <a:t/>
            </a:r>
            <a:br>
              <a:rPr lang="ru-RU" dirty="0" smtClean="0"/>
            </a:br>
            <a:r>
              <a:rPr lang="ru-RU" b="1" dirty="0" smtClean="0">
                <a:solidFill>
                  <a:srgbClr val="C00000"/>
                </a:solidFill>
              </a:rPr>
              <a:t>Часть 2 </a:t>
            </a:r>
            <a:br>
              <a:rPr lang="ru-RU" b="1" dirty="0" smtClean="0">
                <a:solidFill>
                  <a:srgbClr val="C00000"/>
                </a:solidFill>
              </a:rPr>
            </a:br>
            <a:r>
              <a:rPr lang="ru-RU" sz="3100" b="1" dirty="0" smtClean="0">
                <a:solidFill>
                  <a:srgbClr val="C00000"/>
                </a:solidFill>
              </a:rPr>
              <a:t>9 заданий с развернутым ответом </a:t>
            </a:r>
            <a:br>
              <a:rPr lang="ru-RU" sz="3100" b="1" dirty="0" smtClean="0">
                <a:solidFill>
                  <a:srgbClr val="C00000"/>
                </a:solidFill>
              </a:rPr>
            </a:br>
            <a:r>
              <a:rPr lang="ru-RU" sz="3100" b="1" dirty="0" smtClean="0">
                <a:solidFill>
                  <a:srgbClr val="C00000"/>
                </a:solidFill>
              </a:rPr>
              <a:t>(различные комплексные умения) </a:t>
            </a:r>
            <a:endParaRPr lang="ru-RU" sz="3100" b="1" dirty="0">
              <a:solidFill>
                <a:srgbClr val="C00000"/>
              </a:solidFill>
            </a:endParaRPr>
          </a:p>
        </p:txBody>
      </p:sp>
      <p:sp>
        <p:nvSpPr>
          <p:cNvPr id="3" name="Содержимое 2"/>
          <p:cNvSpPr>
            <a:spLocks noGrp="1"/>
          </p:cNvSpPr>
          <p:nvPr>
            <p:ph sz="quarter" idx="1"/>
          </p:nvPr>
        </p:nvSpPr>
        <p:spPr/>
        <p:txBody>
          <a:bodyPr/>
          <a:lstStyle/>
          <a:p>
            <a:r>
              <a:rPr lang="ru-RU" i="1" dirty="0" smtClean="0">
                <a:solidFill>
                  <a:srgbClr val="C00000"/>
                </a:solidFill>
              </a:rPr>
              <a:t>Задания 13 и 14 </a:t>
            </a:r>
            <a:r>
              <a:rPr lang="ru-RU" dirty="0" smtClean="0"/>
              <a:t>представляли собой комплекс заданий, связанных с анализом письменного исторического источника </a:t>
            </a:r>
          </a:p>
          <a:p>
            <a:pPr>
              <a:buFont typeface="Wingdings" panose="05000000000000000000" pitchFamily="2" charset="2"/>
              <a:buChar char="ü"/>
            </a:pPr>
            <a:r>
              <a:rPr lang="ru-RU" dirty="0" smtClean="0"/>
              <a:t>проведение атрибуции источника, </a:t>
            </a:r>
          </a:p>
          <a:p>
            <a:pPr>
              <a:buFont typeface="Wingdings" panose="05000000000000000000" pitchFamily="2" charset="2"/>
              <a:buChar char="ü"/>
            </a:pPr>
            <a:r>
              <a:rPr lang="ru-RU" dirty="0" smtClean="0"/>
              <a:t>привлечение исторических знаний для анализа проблематики источника,</a:t>
            </a:r>
          </a:p>
          <a:p>
            <a:pPr>
              <a:buFont typeface="Wingdings" panose="05000000000000000000" pitchFamily="2" charset="2"/>
              <a:buChar char="ü"/>
            </a:pPr>
            <a:r>
              <a:rPr lang="ru-RU" dirty="0" smtClean="0"/>
              <a:t>извлечение информации</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1643050"/>
          </a:xfrm>
        </p:spPr>
        <p:txBody>
          <a:bodyPr>
            <a:normAutofit fontScale="90000"/>
          </a:bodyPr>
          <a:lstStyle/>
          <a:p>
            <a:pPr algn="ctr"/>
            <a:r>
              <a:rPr lang="ru-RU" sz="3100" b="1" dirty="0" smtClean="0">
                <a:solidFill>
                  <a:srgbClr val="C00000"/>
                </a:solidFill>
              </a:rPr>
              <a:t>Часть 2 </a:t>
            </a:r>
            <a:br>
              <a:rPr lang="ru-RU" sz="3100" b="1" dirty="0" smtClean="0">
                <a:solidFill>
                  <a:srgbClr val="C00000"/>
                </a:solidFill>
              </a:rPr>
            </a:br>
            <a:r>
              <a:rPr lang="ru-RU" sz="3100" b="1" dirty="0" smtClean="0">
                <a:solidFill>
                  <a:srgbClr val="C00000"/>
                </a:solidFill>
              </a:rPr>
              <a:t>9 заданий с развернутым ответом </a:t>
            </a:r>
            <a:br>
              <a:rPr lang="ru-RU" sz="3100" b="1" dirty="0" smtClean="0">
                <a:solidFill>
                  <a:srgbClr val="C00000"/>
                </a:solidFill>
              </a:rPr>
            </a:br>
            <a:r>
              <a:rPr lang="ru-RU" sz="3100" b="1" dirty="0" smtClean="0">
                <a:solidFill>
                  <a:srgbClr val="C00000"/>
                </a:solidFill>
              </a:rPr>
              <a:t>(различные комплексные умения)</a:t>
            </a:r>
            <a:r>
              <a:rPr lang="ru-RU" b="1" dirty="0" smtClean="0">
                <a:solidFill>
                  <a:srgbClr val="C00000"/>
                </a:solidFill>
              </a:rPr>
              <a:t> </a:t>
            </a:r>
            <a:endParaRPr lang="ru-RU" dirty="0"/>
          </a:p>
        </p:txBody>
      </p:sp>
      <p:sp>
        <p:nvSpPr>
          <p:cNvPr id="3" name="Содержимое 2"/>
          <p:cNvSpPr>
            <a:spLocks noGrp="1"/>
          </p:cNvSpPr>
          <p:nvPr>
            <p:ph sz="quarter" idx="1"/>
          </p:nvPr>
        </p:nvSpPr>
        <p:spPr/>
        <p:txBody>
          <a:bodyPr/>
          <a:lstStyle/>
          <a:p>
            <a:r>
              <a:rPr lang="ru-RU" i="1" dirty="0" smtClean="0">
                <a:solidFill>
                  <a:srgbClr val="C00000"/>
                </a:solidFill>
              </a:rPr>
              <a:t>Задания 15 и 16 </a:t>
            </a:r>
            <a:r>
              <a:rPr lang="ru-RU" dirty="0" smtClean="0"/>
              <a:t>представляли собой комплекс заданий, связанных с анализом изображений</a:t>
            </a:r>
          </a:p>
          <a:p>
            <a:pPr>
              <a:buFont typeface="Wingdings" panose="05000000000000000000" pitchFamily="2" charset="2"/>
              <a:buChar char="ü"/>
            </a:pPr>
            <a:r>
              <a:rPr lang="ru-RU" dirty="0" smtClean="0"/>
              <a:t>сделать вывод на основе анализа изображения,</a:t>
            </a:r>
          </a:p>
          <a:p>
            <a:pPr>
              <a:buFont typeface="Wingdings" panose="05000000000000000000" pitchFamily="2" charset="2"/>
              <a:buChar char="ü"/>
            </a:pPr>
            <a:r>
              <a:rPr lang="ru-RU" dirty="0" smtClean="0"/>
              <a:t>сформулировать объяснение сделанного вывода, на основе знаний по истории культуры</a:t>
            </a:r>
          </a:p>
          <a:p>
            <a:pPr>
              <a:buFont typeface="Wingdings" panose="05000000000000000000" pitchFamily="2" charset="2"/>
              <a:buChar char="ü"/>
            </a:pPr>
            <a:r>
              <a:rPr lang="ru-RU" dirty="0" smtClean="0"/>
              <a:t>выбрать изображение и указать связанный с ним факт</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smtClean="0">
                <a:solidFill>
                  <a:srgbClr val="C00000"/>
                </a:solidFill>
              </a:rPr>
              <a:t>Часть 2 </a:t>
            </a:r>
            <a:br>
              <a:rPr lang="ru-RU" sz="2800" b="1" dirty="0" smtClean="0">
                <a:solidFill>
                  <a:srgbClr val="C00000"/>
                </a:solidFill>
              </a:rPr>
            </a:br>
            <a:r>
              <a:rPr lang="ru-RU" sz="2800" b="1" dirty="0" smtClean="0">
                <a:solidFill>
                  <a:srgbClr val="C00000"/>
                </a:solidFill>
              </a:rPr>
              <a:t>9 заданий с развернутым ответом </a:t>
            </a:r>
            <a:br>
              <a:rPr lang="ru-RU" sz="2800" b="1" dirty="0" smtClean="0">
                <a:solidFill>
                  <a:srgbClr val="C00000"/>
                </a:solidFill>
              </a:rPr>
            </a:br>
            <a:r>
              <a:rPr lang="ru-RU" sz="2800" b="1" dirty="0" smtClean="0">
                <a:solidFill>
                  <a:srgbClr val="C00000"/>
                </a:solidFill>
              </a:rPr>
              <a:t>(различные комплексные умения) </a:t>
            </a:r>
            <a:endParaRPr lang="ru-RU" sz="2800" dirty="0"/>
          </a:p>
        </p:txBody>
      </p:sp>
      <p:sp>
        <p:nvSpPr>
          <p:cNvPr id="3" name="Содержимое 2"/>
          <p:cNvSpPr>
            <a:spLocks noGrp="1"/>
          </p:cNvSpPr>
          <p:nvPr>
            <p:ph sz="quarter" idx="1"/>
          </p:nvPr>
        </p:nvSpPr>
        <p:spPr/>
        <p:txBody>
          <a:bodyPr>
            <a:normAutofit/>
          </a:bodyPr>
          <a:lstStyle/>
          <a:p>
            <a:r>
              <a:rPr lang="ru-RU" i="1" dirty="0" smtClean="0">
                <a:solidFill>
                  <a:srgbClr val="C00000"/>
                </a:solidFill>
              </a:rPr>
              <a:t>Задание 17 </a:t>
            </a:r>
            <a:r>
              <a:rPr lang="ru-RU" dirty="0" smtClean="0"/>
              <a:t>было посвящено Великой Отечественной войне</a:t>
            </a:r>
          </a:p>
          <a:p>
            <a:pPr>
              <a:buFont typeface="Wingdings" panose="05000000000000000000" pitchFamily="2" charset="2"/>
              <a:buChar char="ü"/>
            </a:pPr>
            <a:r>
              <a:rPr lang="ru-RU" dirty="0" smtClean="0"/>
              <a:t>проанализировать два исторических источника,</a:t>
            </a:r>
          </a:p>
          <a:p>
            <a:pPr>
              <a:buFont typeface="Wingdings" panose="05000000000000000000" pitchFamily="2" charset="2"/>
              <a:buChar char="ü"/>
            </a:pPr>
            <a:r>
              <a:rPr lang="ru-RU" dirty="0" smtClean="0"/>
              <a:t>на основе анализа сделать вывод  о событии, которому они посвящены, </a:t>
            </a:r>
          </a:p>
          <a:p>
            <a:pPr>
              <a:buFont typeface="Wingdings" panose="05000000000000000000" pitchFamily="2" charset="2"/>
              <a:buChar char="ü"/>
            </a:pPr>
            <a:r>
              <a:rPr lang="ru-RU" dirty="0" smtClean="0"/>
              <a:t>извлечь информацию из источников  на основе заданного критерия. </a:t>
            </a:r>
          </a:p>
          <a:p>
            <a:pPr>
              <a:buFont typeface="Arial" panose="020B0604020202020204" pitchFamily="34" charset="0"/>
              <a:buChar char="•"/>
            </a:pPr>
            <a:r>
              <a:rPr lang="ru-RU" i="1" dirty="0" smtClean="0">
                <a:solidFill>
                  <a:srgbClr val="C00000"/>
                </a:solidFill>
              </a:rPr>
              <a:t>Задание 18 </a:t>
            </a:r>
            <a:r>
              <a:rPr lang="ru-RU" dirty="0" smtClean="0"/>
              <a:t>было нацелено на проверку умения устанавливать причинно- следственные связи.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smtClean="0">
                <a:solidFill>
                  <a:srgbClr val="C00000"/>
                </a:solidFill>
              </a:rPr>
              <a:t>Часть 2 </a:t>
            </a:r>
            <a:br>
              <a:rPr lang="ru-RU" sz="2800" b="1" dirty="0" smtClean="0">
                <a:solidFill>
                  <a:srgbClr val="C00000"/>
                </a:solidFill>
              </a:rPr>
            </a:br>
            <a:r>
              <a:rPr lang="ru-RU" sz="2800" b="1" dirty="0" smtClean="0">
                <a:solidFill>
                  <a:srgbClr val="C00000"/>
                </a:solidFill>
              </a:rPr>
              <a:t>9 заданий с развернутым ответом </a:t>
            </a:r>
            <a:br>
              <a:rPr lang="ru-RU" sz="2800" b="1" dirty="0" smtClean="0">
                <a:solidFill>
                  <a:srgbClr val="C00000"/>
                </a:solidFill>
              </a:rPr>
            </a:br>
            <a:r>
              <a:rPr lang="ru-RU" sz="2800" b="1" dirty="0" smtClean="0">
                <a:solidFill>
                  <a:srgbClr val="C00000"/>
                </a:solidFill>
              </a:rPr>
              <a:t>(различные комплексные умения) </a:t>
            </a:r>
            <a:endParaRPr lang="ru-RU" sz="2800" dirty="0"/>
          </a:p>
        </p:txBody>
      </p:sp>
      <p:sp>
        <p:nvSpPr>
          <p:cNvPr id="3" name="Содержимое 2"/>
          <p:cNvSpPr>
            <a:spLocks noGrp="1"/>
          </p:cNvSpPr>
          <p:nvPr>
            <p:ph sz="quarter" idx="1"/>
          </p:nvPr>
        </p:nvSpPr>
        <p:spPr/>
        <p:txBody>
          <a:bodyPr/>
          <a:lstStyle/>
          <a:p>
            <a:r>
              <a:rPr lang="ru-RU" i="1" dirty="0" smtClean="0">
                <a:solidFill>
                  <a:srgbClr val="C00000"/>
                </a:solidFill>
              </a:rPr>
              <a:t>Задание 19 </a:t>
            </a:r>
            <a:r>
              <a:rPr lang="ru-RU" dirty="0" smtClean="0"/>
              <a:t>было нацелено на проверку знания исторических понятий и умения использовать соответствующие термины в историческом контексте. </a:t>
            </a:r>
          </a:p>
          <a:p>
            <a:r>
              <a:rPr lang="ru-RU" i="1" dirty="0" smtClean="0">
                <a:solidFill>
                  <a:srgbClr val="C00000"/>
                </a:solidFill>
              </a:rPr>
              <a:t>Задание 20 </a:t>
            </a:r>
            <a:r>
              <a:rPr lang="ru-RU" dirty="0" smtClean="0"/>
              <a:t>проверяло</a:t>
            </a:r>
            <a:r>
              <a:rPr lang="ru-RU" i="1" dirty="0" smtClean="0">
                <a:solidFill>
                  <a:srgbClr val="C00000"/>
                </a:solidFill>
              </a:rPr>
              <a:t> </a:t>
            </a:r>
            <a:r>
              <a:rPr lang="ru-RU" dirty="0" smtClean="0"/>
              <a:t>умение сравнивать исторические события, процессы. явления. </a:t>
            </a:r>
          </a:p>
          <a:p>
            <a:r>
              <a:rPr lang="ru-RU" i="1" dirty="0" smtClean="0">
                <a:solidFill>
                  <a:srgbClr val="C00000"/>
                </a:solidFill>
              </a:rPr>
              <a:t>Задание 21 </a:t>
            </a:r>
            <a:r>
              <a:rPr lang="ru-RU" dirty="0" smtClean="0"/>
              <a:t>проверяло умение формулировать аргументы для данной в задании точки зрения.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C00000"/>
                </a:solidFill>
              </a:rPr>
              <a:t> низкие результаты при выполнении заданий </a:t>
            </a:r>
            <a:endParaRPr lang="ru-RU" b="1" dirty="0">
              <a:solidFill>
                <a:srgbClr val="C00000"/>
              </a:solidFill>
            </a:endParaRPr>
          </a:p>
        </p:txBody>
      </p:sp>
      <p:sp>
        <p:nvSpPr>
          <p:cNvPr id="3" name="Содержимое 2"/>
          <p:cNvSpPr>
            <a:spLocks noGrp="1"/>
          </p:cNvSpPr>
          <p:nvPr>
            <p:ph sz="quarter" idx="1"/>
          </p:nvPr>
        </p:nvSpPr>
        <p:spPr/>
        <p:txBody>
          <a:bodyPr/>
          <a:lstStyle/>
          <a:p>
            <a:r>
              <a:rPr lang="ru-RU" dirty="0" smtClean="0"/>
              <a:t>проверка знаний исторических личностей (5),</a:t>
            </a:r>
          </a:p>
          <a:p>
            <a:r>
              <a:rPr lang="ru-RU" dirty="0" smtClean="0"/>
              <a:t>фактов истории культуры (7, 16), </a:t>
            </a:r>
          </a:p>
          <a:p>
            <a:r>
              <a:rPr lang="ru-RU" dirty="0" smtClean="0"/>
              <a:t>исторических понятий  и терминов (19) </a:t>
            </a:r>
          </a:p>
          <a:p>
            <a:r>
              <a:rPr lang="ru-RU" dirty="0" smtClean="0"/>
              <a:t>проверка умений устанавливать причинно- следственные связи (18), </a:t>
            </a:r>
          </a:p>
          <a:p>
            <a:r>
              <a:rPr lang="ru-RU" dirty="0" smtClean="0"/>
              <a:t>сравнивать исторические события, явления, процессы (20)</a:t>
            </a:r>
          </a:p>
          <a:p>
            <a:r>
              <a:rPr lang="ru-RU" dirty="0" smtClean="0"/>
              <a:t>проверка умения аргументировать данную в задании точку зрения (21).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smtClean="0">
                <a:solidFill>
                  <a:srgbClr val="C00000"/>
                </a:solidFill>
              </a:rPr>
              <a:t>Часть 2 </a:t>
            </a:r>
            <a:br>
              <a:rPr lang="ru-RU" sz="2800" b="1" dirty="0" smtClean="0">
                <a:solidFill>
                  <a:srgbClr val="C00000"/>
                </a:solidFill>
              </a:rPr>
            </a:br>
            <a:r>
              <a:rPr lang="ru-RU" sz="2800" b="1" dirty="0" smtClean="0">
                <a:solidFill>
                  <a:srgbClr val="C00000"/>
                </a:solidFill>
              </a:rPr>
              <a:t>9 заданий с развернутым ответом </a:t>
            </a:r>
            <a:br>
              <a:rPr lang="ru-RU" sz="2800" b="1" dirty="0" smtClean="0">
                <a:solidFill>
                  <a:srgbClr val="C00000"/>
                </a:solidFill>
              </a:rPr>
            </a:br>
            <a:r>
              <a:rPr lang="ru-RU" sz="2800" b="1" dirty="0" smtClean="0">
                <a:solidFill>
                  <a:srgbClr val="C00000"/>
                </a:solidFill>
              </a:rPr>
              <a:t>(различные комплексные умения) </a:t>
            </a:r>
            <a:endParaRPr lang="ru-RU" sz="2800" dirty="0"/>
          </a:p>
        </p:txBody>
      </p:sp>
      <p:sp>
        <p:nvSpPr>
          <p:cNvPr id="3" name="Содержимое 2"/>
          <p:cNvSpPr>
            <a:spLocks noGrp="1"/>
          </p:cNvSpPr>
          <p:nvPr>
            <p:ph sz="quarter" idx="1"/>
          </p:nvPr>
        </p:nvSpPr>
        <p:spPr/>
        <p:txBody>
          <a:bodyPr/>
          <a:lstStyle/>
          <a:p>
            <a:pPr algn="ctr"/>
            <a:r>
              <a:rPr lang="ru-RU" dirty="0" smtClean="0"/>
              <a:t>работа с визуальными историческими источниками</a:t>
            </a:r>
          </a:p>
          <a:p>
            <a:r>
              <a:rPr lang="ru-RU" dirty="0" smtClean="0"/>
              <a:t>Задания 15 выполнены со средним результатом 59 % (в 2023 г. – 59 %)</a:t>
            </a:r>
          </a:p>
          <a:p>
            <a:r>
              <a:rPr lang="ru-RU" dirty="0" smtClean="0"/>
              <a:t>Задания 16 выполнены со средним результатом 46 % (в 2023 г. 40%)</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642910" y="1447800"/>
            <a:ext cx="8043890" cy="4124340"/>
          </a:xfrm>
        </p:spPr>
        <p:txBody>
          <a:bodyPr/>
          <a:lstStyle/>
          <a:p>
            <a:endParaRPr lang="ru-RU" dirty="0"/>
          </a:p>
        </p:txBody>
      </p:sp>
      <p:pic>
        <p:nvPicPr>
          <p:cNvPr id="3074" name="Picture 2"/>
          <p:cNvPicPr>
            <a:picLocks noChangeAspect="1" noChangeArrowheads="1"/>
          </p:cNvPicPr>
          <p:nvPr/>
        </p:nvPicPr>
        <p:blipFill>
          <a:blip r:embed="rId2"/>
          <a:srcRect l="29100" t="25391" r="24780" b="22851"/>
          <a:stretch>
            <a:fillRect/>
          </a:stretch>
        </p:blipFill>
        <p:spPr bwMode="auto">
          <a:xfrm>
            <a:off x="70058" y="-81647"/>
            <a:ext cx="9073942" cy="5725225"/>
          </a:xfrm>
          <a:prstGeom prst="rect">
            <a:avLst/>
          </a:prstGeom>
          <a:noFill/>
          <a:ln w="9525">
            <a:noFill/>
            <a:miter lim="800000"/>
            <a:headEnd/>
            <a:tailEnd/>
          </a:ln>
          <a:effectLst/>
        </p:spPr>
      </p:pic>
      <p:sp>
        <p:nvSpPr>
          <p:cNvPr id="5" name="Прямоугольник 4"/>
          <p:cNvSpPr/>
          <p:nvPr/>
        </p:nvSpPr>
        <p:spPr>
          <a:xfrm>
            <a:off x="214282" y="5643578"/>
            <a:ext cx="8929718" cy="1200329"/>
          </a:xfrm>
          <a:prstGeom prst="rect">
            <a:avLst/>
          </a:prstGeom>
        </p:spPr>
        <p:txBody>
          <a:bodyPr wrap="square">
            <a:spAutoFit/>
          </a:bodyPr>
          <a:lstStyle/>
          <a:p>
            <a:r>
              <a:rPr lang="ru-RU" dirty="0" smtClean="0"/>
              <a:t>Выпускники, не набравшие минимального количества баллов (группа 1)</a:t>
            </a:r>
          </a:p>
          <a:p>
            <a:r>
              <a:rPr lang="ru-RU" dirty="0" smtClean="0"/>
              <a:t>Выпускники с результатами в диапазоне 32–60 т.б. (группа 2)</a:t>
            </a:r>
          </a:p>
          <a:p>
            <a:r>
              <a:rPr lang="ru-RU" dirty="0" smtClean="0"/>
              <a:t>Выпускники с результатами в диапазоне 61–80 т.б. (группа 3)</a:t>
            </a:r>
          </a:p>
          <a:p>
            <a:r>
              <a:rPr lang="ru-RU" dirty="0" smtClean="0"/>
              <a:t>Выпускники с результатами в диапазоне 81–100 баллов (группа 4 0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29</TotalTime>
  <Words>1228</Words>
  <Application>Microsoft Office PowerPoint</Application>
  <PresentationFormat>Экран (4:3)</PresentationFormat>
  <Paragraphs>102</Paragraphs>
  <Slides>28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28</vt:i4>
      </vt:variant>
    </vt:vector>
  </HeadingPairs>
  <TitlesOfParts>
    <vt:vector size="36" baseType="lpstr">
      <vt:lpstr>Arial</vt:lpstr>
      <vt:lpstr>Calibri</vt:lpstr>
      <vt:lpstr>Cambria</vt:lpstr>
      <vt:lpstr>Franklin Gothic Book</vt:lpstr>
      <vt:lpstr>Perpetua</vt:lpstr>
      <vt:lpstr>Wingdings</vt:lpstr>
      <vt:lpstr>Wingdings 2</vt:lpstr>
      <vt:lpstr>Справедливость</vt:lpstr>
      <vt:lpstr>Анализ ЕГЭ по истории 2024</vt:lpstr>
      <vt:lpstr>Часть 1 ЕГЭ 2024 г.  12 заданий с кратким ответом. </vt:lpstr>
      <vt:lpstr> Часть 2  9 заданий с развернутым ответом  (различные комплексные умения) </vt:lpstr>
      <vt:lpstr>Часть 2  9 заданий с развернутым ответом  (различные комплексные умения) </vt:lpstr>
      <vt:lpstr>Часть 2  9 заданий с развернутым ответом  (различные комплексные умения) </vt:lpstr>
      <vt:lpstr>Часть 2  9 заданий с развернутым ответом  (различные комплексные умения) </vt:lpstr>
      <vt:lpstr> низкие результаты при выполнении заданий </vt:lpstr>
      <vt:lpstr>Часть 2  9 заданий с развернутым ответом  (различные комплексные умения) </vt:lpstr>
      <vt:lpstr>Презентация PowerPoint</vt:lpstr>
      <vt:lpstr>Задание 16</vt:lpstr>
      <vt:lpstr>Задание 16  Какой из представленных ниже скульптурных памятников был создан после события, которому посвящена марка? Укажите автора этого скульптурного памятника.   1</vt:lpstr>
      <vt:lpstr> Для успешно выполнять задания на проверку умений работать с изобразительной наглядностью    необходимо </vt:lpstr>
      <vt:lpstr>СОВЕТЫ ПО ВЫПОЛНЕНИЮ ЗАДАНИЙ 15 и 16</vt:lpstr>
      <vt:lpstr>Алгоритм анализа </vt:lpstr>
      <vt:lpstr>Задание: "Укажите с точностью до десятилетия период, когда был основан город, юбилею которого посвящена данная марка. Используя изображение, приведите одно любое обоснование Вашего ответа".</vt:lpstr>
      <vt:lpstr>Презентация PowerPoint</vt:lpstr>
      <vt:lpstr>Второй вариант чуть посложнее - нужно сделать обоснование, опираясь на базовые исторические знания и информацию, представленную на изображении.  Задание: "Укажите название произведения живописи, изображенного на монете. Используя изображение, приведите одно любое обоснование Вашего ответа"</vt:lpstr>
      <vt:lpstr>Презентация PowerPoint</vt:lpstr>
      <vt:lpstr>Последний вариант - представлен памятник культуры (как правило, памятник архитектуры), и нужно обосновать, к какому стилю оно относится. Для этого важно знать характерные черты архитектурных стилей.  Задание: "Укажите название стиля, к которому относится храм, изображенный на марке. Используя изображение, приведите одно любое обоснование Вашего ответа".</vt:lpstr>
      <vt:lpstr>Презентация PowerPoint</vt:lpstr>
      <vt:lpstr>Приемы работы с изобразительной наглядностью </vt:lpstr>
      <vt:lpstr>Проверка знания терминов по культуре </vt:lpstr>
      <vt:lpstr>Перестрелка</vt:lpstr>
      <vt:lpstr>Проверку знаний хронологии</vt:lpstr>
      <vt:lpstr>Логичекая цепочка</vt:lpstr>
      <vt:lpstr>Составление коллажа</vt:lpstr>
      <vt:lpstr>Проверочная работа на картинах</vt:lpstr>
      <vt:lpstr>Презентация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ЕГЭ по истории 2024</dc:title>
  <dc:creator>home</dc:creator>
  <cp:lastModifiedBy>НМЦ4</cp:lastModifiedBy>
  <cp:revision>19</cp:revision>
  <dcterms:created xsi:type="dcterms:W3CDTF">2025-04-06T11:19:00Z</dcterms:created>
  <dcterms:modified xsi:type="dcterms:W3CDTF">2025-04-11T08:46:41Z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EBED278DA24E48AD839444262177EACE_12</vt:lpwstr>
  </property>
  <property fmtid="{D5CDD505-2E9C-101B-9397-08002B2CF9AE}" pid="3" name="KSOProductBuildVer">
    <vt:lpwstr>1049-12.2.0.20782</vt:lpwstr>
  </property>
</Properties>
</file>