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56" r:id="rId2"/>
    <p:sldId id="257" r:id="rId3"/>
    <p:sldId id="263" r:id="rId4"/>
    <p:sldId id="274" r:id="rId5"/>
    <p:sldId id="261" r:id="rId6"/>
    <p:sldId id="265" r:id="rId7"/>
    <p:sldId id="266" r:id="rId8"/>
    <p:sldId id="267" r:id="rId9"/>
    <p:sldId id="275" r:id="rId10"/>
    <p:sldId id="276" r:id="rId11"/>
    <p:sldId id="278" r:id="rId12"/>
    <p:sldId id="279" r:id="rId13"/>
    <p:sldId id="280" r:id="rId14"/>
    <p:sldId id="281" r:id="rId15"/>
    <p:sldId id="285" r:id="rId16"/>
    <p:sldId id="305" r:id="rId17"/>
    <p:sldId id="288" r:id="rId18"/>
    <p:sldId id="306" r:id="rId19"/>
    <p:sldId id="292" r:id="rId20"/>
    <p:sldId id="294" r:id="rId21"/>
    <p:sldId id="297" r:id="rId22"/>
    <p:sldId id="299" r:id="rId23"/>
    <p:sldId id="302" r:id="rId24"/>
    <p:sldId id="303" r:id="rId25"/>
    <p:sldId id="277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4211" autoAdjust="0"/>
  </p:normalViewPr>
  <p:slideViewPr>
    <p:cSldViewPr snapToGrid="0">
      <p:cViewPr varScale="1">
        <p:scale>
          <a:sx n="97" d="100"/>
          <a:sy n="97" d="100"/>
        </p:scale>
        <p:origin x="10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3A76B1-B031-43EE-8C1A-5F6961A6237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588834E-54BD-4329-BFAA-9B7B48EC1D71}">
      <dgm:prSet custT="1"/>
      <dgm:spPr>
        <a:xfrm>
          <a:off x="2934910" y="2006564"/>
          <a:ext cx="1717443" cy="151976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скупиться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на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похвалу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150888FF-7CD7-47F2-8337-7CB0F5345524}" type="parTrans" cxnId="{9C2A6460-4730-4595-A78D-1EEE2CD7D65B}">
      <dgm:prSet/>
      <dgm:spPr/>
      <dgm:t>
        <a:bodyPr/>
        <a:lstStyle/>
        <a:p>
          <a:endParaRPr lang="ru-RU"/>
        </a:p>
      </dgm:t>
    </dgm:pt>
    <dgm:pt modelId="{FBBBBE90-FE3D-4591-AB86-5B5A9DDC2A1A}" type="sibTrans" cxnId="{9C2A6460-4730-4595-A78D-1EEE2CD7D65B}">
      <dgm:prSet/>
      <dgm:spPr/>
      <dgm:t>
        <a:bodyPr/>
        <a:lstStyle/>
        <a:p>
          <a:endParaRPr lang="ru-RU"/>
        </a:p>
      </dgm:t>
    </dgm:pt>
    <dgm:pt modelId="{7287A322-FDBD-49A7-BCFE-A81C1ED15CE9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5548515" y="1593508"/>
          <a:ext cx="2590733" cy="246418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Хвалить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исполнителя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критиковать</a:t>
          </a:r>
          <a:r>
            <a:rPr lang="en-US" sz="20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исполнение</a:t>
          </a:r>
          <a:endParaRPr lang="ru-RU" sz="20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3BD8637A-E268-4BCD-A2D6-0FD3A81551E1}" type="parTrans" cxnId="{0A8D6777-CE01-461E-9108-92ECBFABE694}">
      <dgm:prSet/>
      <dgm:spPr>
        <a:xfrm rot="66663">
          <a:off x="4849363" y="2587829"/>
          <a:ext cx="475306" cy="407397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CC9C7A48-8B41-45FC-B646-E790270926A6}" type="sibTrans" cxnId="{0A8D6777-CE01-461E-9108-92ECBFABE694}">
      <dgm:prSet/>
      <dgm:spPr/>
      <dgm:t>
        <a:bodyPr/>
        <a:lstStyle/>
        <a:p>
          <a:endParaRPr lang="ru-RU"/>
        </a:p>
      </dgm:t>
    </dgm:pt>
    <dgm:pt modelId="{062ADA49-1854-4D6A-92B0-C812FF3AD875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0" y="1630757"/>
          <a:ext cx="2367727" cy="2241150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Даже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в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море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неуспеха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можно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найти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островок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успешности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и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закрепиться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на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н</a:t>
          </a:r>
          <a:r>
            <a:rPr lang="ru-RU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ё</a:t>
          </a:r>
          <a:r>
            <a:rPr lang="en-US" sz="18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</a:t>
          </a:r>
          <a:endParaRPr lang="ru-RU" sz="1800" b="1" dirty="0">
            <a:solidFill>
              <a:schemeClr val="accent4">
                <a:lumMod val="50000"/>
              </a:schemeClr>
            </a:solidFill>
            <a:latin typeface="Times New Roman" pitchFamily="18" charset="0"/>
            <a:ea typeface="+mn-ea"/>
            <a:cs typeface="+mn-cs"/>
          </a:endParaRPr>
        </a:p>
      </dgm:t>
    </dgm:pt>
    <dgm:pt modelId="{7833F7A2-7CD3-4DD6-8DAA-91A7928B1D79}" type="parTrans" cxnId="{44E61553-CEB8-467D-8A41-41D66B1A3466}">
      <dgm:prSet/>
      <dgm:spPr>
        <a:xfrm rot="10819906">
          <a:off x="2509509" y="2556180"/>
          <a:ext cx="300633" cy="407397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BF1BF65E-D17D-4442-926B-9FFDE23FAA36}" type="sibTrans" cxnId="{44E61553-CEB8-467D-8A41-41D66B1A3466}">
      <dgm:prSet/>
      <dgm:spPr/>
      <dgm:t>
        <a:bodyPr/>
        <a:lstStyle/>
        <a:p>
          <a:endParaRPr lang="ru-RU"/>
        </a:p>
      </dgm:t>
    </dgm:pt>
    <dgm:pt modelId="{91DBB83A-103E-42FA-A844-2EA42383B14F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1872853" y="231986"/>
          <a:ext cx="3704066" cy="162265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Ставить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только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конкретные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цели</a:t>
          </a:r>
          <a:endParaRPr lang="ru-RU" sz="24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BF80C038-27F8-4EB5-91D3-64ADFCE081FF}" type="parTrans" cxnId="{E6984BDD-0265-452F-A0B3-5C278E995FAA}">
      <dgm:prSet/>
      <dgm:spPr>
        <a:xfrm rot="16062921">
          <a:off x="3719934" y="1729366"/>
          <a:ext cx="80899" cy="407397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416930B7-349D-4AB0-B531-EB4207D56A4C}" type="sibTrans" cxnId="{E6984BDD-0265-452F-A0B3-5C278E995FAA}">
      <dgm:prSet/>
      <dgm:spPr/>
      <dgm:t>
        <a:bodyPr/>
        <a:lstStyle/>
        <a:p>
          <a:endParaRPr lang="ru-RU"/>
        </a:p>
      </dgm:t>
    </dgm:pt>
    <dgm:pt modelId="{D6467A3F-4A81-4E95-804E-4DD209B51BD3}">
      <dgm:prSet custT="1">
        <dgm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dgm:style>
      </dgm:prSet>
      <dgm:spPr>
        <a:xfrm>
          <a:off x="1786541" y="3845070"/>
          <a:ext cx="4014182" cy="1497784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ставить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более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одной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задачи</a:t>
          </a:r>
          <a:r>
            <a:rPr lang="en-US" sz="2400" b="1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одновременно</a:t>
          </a:r>
          <a:endParaRPr lang="ru-RU" sz="2400" b="1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037CD4F0-0334-4062-B26C-7072C037E6BB}" type="parTrans" cxnId="{726B143C-4AC9-4E1A-82DE-47FEE3DC2F5E}">
      <dgm:prSet/>
      <dgm:spPr>
        <a:xfrm rot="5400000">
          <a:off x="3709164" y="3477217"/>
          <a:ext cx="168935" cy="407397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gm:t>
    </dgm:pt>
    <dgm:pt modelId="{9EFCD004-FEC6-4C71-AE84-82AE17BB99A4}" type="sibTrans" cxnId="{726B143C-4AC9-4E1A-82DE-47FEE3DC2F5E}">
      <dgm:prSet/>
      <dgm:spPr/>
      <dgm:t>
        <a:bodyPr/>
        <a:lstStyle/>
        <a:p>
          <a:endParaRPr lang="ru-RU"/>
        </a:p>
      </dgm:t>
    </dgm:pt>
    <dgm:pt modelId="{69DED875-3818-4AA1-94E3-F3DA43855B36}" type="pres">
      <dgm:prSet presAssocID="{503A76B1-B031-43EE-8C1A-5F6961A6237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980AD9F-70F1-4630-BB75-E2E28E85468E}" type="pres">
      <dgm:prSet presAssocID="{D588834E-54BD-4329-BFAA-9B7B48EC1D71}" presName="centerShape" presStyleLbl="node0" presStyleIdx="0" presStyleCnt="1" custScaleX="143332" custScaleY="126834"/>
      <dgm:spPr/>
      <dgm:t>
        <a:bodyPr/>
        <a:lstStyle/>
        <a:p>
          <a:endParaRPr lang="ru-RU"/>
        </a:p>
      </dgm:t>
    </dgm:pt>
    <dgm:pt modelId="{B61C339B-F6A2-4E0C-9D79-A853816BDF26}" type="pres">
      <dgm:prSet presAssocID="{7833F7A2-7CD3-4DD6-8DAA-91A7928B1D7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BFC7CD58-3460-4BCD-B9F7-CBE564E7E41C}" type="pres">
      <dgm:prSet presAssocID="{7833F7A2-7CD3-4DD6-8DAA-91A7928B1D7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CBA66C5-E2ED-4000-A134-1E28FFCA0890}" type="pres">
      <dgm:prSet presAssocID="{062ADA49-1854-4D6A-92B0-C812FF3AD875}" presName="node" presStyleLbl="node1" presStyleIdx="0" presStyleCnt="4" custScaleX="158082" custScaleY="149631" custRadScaleRad="170368" custRadScaleInc="-1993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81199F-1FEE-49CB-B76E-3B73D8C8AE72}" type="pres">
      <dgm:prSet presAssocID="{BF80C038-27F8-4EB5-91D3-64ADFCE081FF}" presName="parTrans" presStyleLbl="sibTrans2D1" presStyleIdx="1" presStyleCnt="4"/>
      <dgm:spPr/>
      <dgm:t>
        <a:bodyPr/>
        <a:lstStyle/>
        <a:p>
          <a:endParaRPr lang="ru-RU"/>
        </a:p>
      </dgm:t>
    </dgm:pt>
    <dgm:pt modelId="{9524CE85-170A-4B84-A765-412AD721CD8F}" type="pres">
      <dgm:prSet presAssocID="{BF80C038-27F8-4EB5-91D3-64ADFCE081FF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742EB78-3C0B-4087-BE3B-36E5AF279F7B}" type="pres">
      <dgm:prSet presAssocID="{91DBB83A-103E-42FA-A844-2EA42383B14F}" presName="node" presStyleLbl="node1" presStyleIdx="1" presStyleCnt="4" custScaleX="247303" custScaleY="108337" custRadScaleRad="94363" custRadScaleInc="-2050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986929-E86C-4F45-BE17-B95111A449FB}" type="pres">
      <dgm:prSet presAssocID="{037CD4F0-0334-4062-B26C-7072C037E6BB}" presName="parTrans" presStyleLbl="sibTrans2D1" presStyleIdx="2" presStyleCnt="4"/>
      <dgm:spPr/>
      <dgm:t>
        <a:bodyPr/>
        <a:lstStyle/>
        <a:p>
          <a:endParaRPr lang="ru-RU"/>
        </a:p>
      </dgm:t>
    </dgm:pt>
    <dgm:pt modelId="{CC88A40E-08C8-4A7B-9362-4237C9EEC768}" type="pres">
      <dgm:prSet presAssocID="{037CD4F0-0334-4062-B26C-7072C037E6BB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FFBEBAEB-062B-4B43-B11D-356E08AEDA8A}" type="pres">
      <dgm:prSet presAssocID="{D6467A3F-4A81-4E95-804E-4DD209B51BD3}" presName="node" presStyleLbl="node1" presStyleIdx="2" presStyleCnt="4" custScaleX="268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5EB445-DC19-4791-956F-2EE7DA0F51E2}" type="pres">
      <dgm:prSet presAssocID="{3BD8637A-E268-4BCD-A2D6-0FD3A81551E1}" presName="parTrans" presStyleLbl="sibTrans2D1" presStyleIdx="3" presStyleCnt="4"/>
      <dgm:spPr/>
      <dgm:t>
        <a:bodyPr/>
        <a:lstStyle/>
        <a:p>
          <a:endParaRPr lang="ru-RU"/>
        </a:p>
      </dgm:t>
    </dgm:pt>
    <dgm:pt modelId="{616FDEBC-4B73-49CA-97B2-1BCA36299F52}" type="pres">
      <dgm:prSet presAssocID="{3BD8637A-E268-4BCD-A2D6-0FD3A81551E1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CA718087-CF07-432E-A31E-BDC0E1C08BC2}" type="pres">
      <dgm:prSet presAssocID="{7287A322-FDBD-49A7-BCFE-A81C1ED15CE9}" presName="node" presStyleLbl="node1" presStyleIdx="3" presStyleCnt="4" custScaleX="172971" custScaleY="164522" custRadScaleRad="166938" custRadScaleInc="-3975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984BDD-0265-452F-A0B3-5C278E995FAA}" srcId="{D588834E-54BD-4329-BFAA-9B7B48EC1D71}" destId="{91DBB83A-103E-42FA-A844-2EA42383B14F}" srcOrd="1" destOrd="0" parTransId="{BF80C038-27F8-4EB5-91D3-64ADFCE081FF}" sibTransId="{416930B7-349D-4AB0-B531-EB4207D56A4C}"/>
    <dgm:cxn modelId="{44E61553-CEB8-467D-8A41-41D66B1A3466}" srcId="{D588834E-54BD-4329-BFAA-9B7B48EC1D71}" destId="{062ADA49-1854-4D6A-92B0-C812FF3AD875}" srcOrd="0" destOrd="0" parTransId="{7833F7A2-7CD3-4DD6-8DAA-91A7928B1D79}" sibTransId="{BF1BF65E-D17D-4442-926B-9FFDE23FAA36}"/>
    <dgm:cxn modelId="{B4252A23-3DA1-456D-83E9-2863F73D7786}" type="presOf" srcId="{037CD4F0-0334-4062-B26C-7072C037E6BB}" destId="{CC88A40E-08C8-4A7B-9362-4237C9EEC768}" srcOrd="1" destOrd="0" presId="urn:microsoft.com/office/officeart/2005/8/layout/radial5"/>
    <dgm:cxn modelId="{726B143C-4AC9-4E1A-82DE-47FEE3DC2F5E}" srcId="{D588834E-54BD-4329-BFAA-9B7B48EC1D71}" destId="{D6467A3F-4A81-4E95-804E-4DD209B51BD3}" srcOrd="2" destOrd="0" parTransId="{037CD4F0-0334-4062-B26C-7072C037E6BB}" sibTransId="{9EFCD004-FEC6-4C71-AE84-82AE17BB99A4}"/>
    <dgm:cxn modelId="{9C2A6460-4730-4595-A78D-1EEE2CD7D65B}" srcId="{503A76B1-B031-43EE-8C1A-5F6961A62379}" destId="{D588834E-54BD-4329-BFAA-9B7B48EC1D71}" srcOrd="0" destOrd="0" parTransId="{150888FF-7CD7-47F2-8337-7CB0F5345524}" sibTransId="{FBBBBE90-FE3D-4591-AB86-5B5A9DDC2A1A}"/>
    <dgm:cxn modelId="{693CEFB7-A0C0-4BA1-A1E6-60BDFE51EC7A}" type="presOf" srcId="{D588834E-54BD-4329-BFAA-9B7B48EC1D71}" destId="{1980AD9F-70F1-4630-BB75-E2E28E85468E}" srcOrd="0" destOrd="0" presId="urn:microsoft.com/office/officeart/2005/8/layout/radial5"/>
    <dgm:cxn modelId="{F97392B3-B5ED-4E35-A959-F4F95EA60BD1}" type="presOf" srcId="{062ADA49-1854-4D6A-92B0-C812FF3AD875}" destId="{8CBA66C5-E2ED-4000-A134-1E28FFCA0890}" srcOrd="0" destOrd="0" presId="urn:microsoft.com/office/officeart/2005/8/layout/radial5"/>
    <dgm:cxn modelId="{F73E6188-2049-47B9-86B7-E99FB028332C}" type="presOf" srcId="{503A76B1-B031-43EE-8C1A-5F6961A62379}" destId="{69DED875-3818-4AA1-94E3-F3DA43855B36}" srcOrd="0" destOrd="0" presId="urn:microsoft.com/office/officeart/2005/8/layout/radial5"/>
    <dgm:cxn modelId="{15B1B2A0-7E8E-46F4-8355-1B4B1DDAD0D9}" type="presOf" srcId="{7833F7A2-7CD3-4DD6-8DAA-91A7928B1D79}" destId="{B61C339B-F6A2-4E0C-9D79-A853816BDF26}" srcOrd="0" destOrd="0" presId="urn:microsoft.com/office/officeart/2005/8/layout/radial5"/>
    <dgm:cxn modelId="{F4AE1E95-B711-488A-8E28-012EA2C33788}" type="presOf" srcId="{7833F7A2-7CD3-4DD6-8DAA-91A7928B1D79}" destId="{BFC7CD58-3460-4BCD-B9F7-CBE564E7E41C}" srcOrd="1" destOrd="0" presId="urn:microsoft.com/office/officeart/2005/8/layout/radial5"/>
    <dgm:cxn modelId="{1546D690-C5A8-4065-A492-8116F3D2003D}" type="presOf" srcId="{3BD8637A-E268-4BCD-A2D6-0FD3A81551E1}" destId="{616FDEBC-4B73-49CA-97B2-1BCA36299F52}" srcOrd="1" destOrd="0" presId="urn:microsoft.com/office/officeart/2005/8/layout/radial5"/>
    <dgm:cxn modelId="{EFAB9DE2-2BF2-409E-A7D8-4695D610B289}" type="presOf" srcId="{7287A322-FDBD-49A7-BCFE-A81C1ED15CE9}" destId="{CA718087-CF07-432E-A31E-BDC0E1C08BC2}" srcOrd="0" destOrd="0" presId="urn:microsoft.com/office/officeart/2005/8/layout/radial5"/>
    <dgm:cxn modelId="{F04F6401-32DA-4D0D-8145-9EC9E0A4097E}" type="presOf" srcId="{3BD8637A-E268-4BCD-A2D6-0FD3A81551E1}" destId="{7B5EB445-DC19-4791-956F-2EE7DA0F51E2}" srcOrd="0" destOrd="0" presId="urn:microsoft.com/office/officeart/2005/8/layout/radial5"/>
    <dgm:cxn modelId="{3E45E2E8-2A7B-4AF2-8DA9-281047594244}" type="presOf" srcId="{91DBB83A-103E-42FA-A844-2EA42383B14F}" destId="{C742EB78-3C0B-4087-BE3B-36E5AF279F7B}" srcOrd="0" destOrd="0" presId="urn:microsoft.com/office/officeart/2005/8/layout/radial5"/>
    <dgm:cxn modelId="{0A8D6777-CE01-461E-9108-92ECBFABE694}" srcId="{D588834E-54BD-4329-BFAA-9B7B48EC1D71}" destId="{7287A322-FDBD-49A7-BCFE-A81C1ED15CE9}" srcOrd="3" destOrd="0" parTransId="{3BD8637A-E268-4BCD-A2D6-0FD3A81551E1}" sibTransId="{CC9C7A48-8B41-45FC-B646-E790270926A6}"/>
    <dgm:cxn modelId="{C11862B2-4765-4DC1-ACAC-A301A53EB7D2}" type="presOf" srcId="{D6467A3F-4A81-4E95-804E-4DD209B51BD3}" destId="{FFBEBAEB-062B-4B43-B11D-356E08AEDA8A}" srcOrd="0" destOrd="0" presId="urn:microsoft.com/office/officeart/2005/8/layout/radial5"/>
    <dgm:cxn modelId="{987FD236-A13B-4F21-9CBC-83C077995D38}" type="presOf" srcId="{BF80C038-27F8-4EB5-91D3-64ADFCE081FF}" destId="{9524CE85-170A-4B84-A765-412AD721CD8F}" srcOrd="1" destOrd="0" presId="urn:microsoft.com/office/officeart/2005/8/layout/radial5"/>
    <dgm:cxn modelId="{479E8343-FEE7-4413-9B6A-AF08ADF70EAF}" type="presOf" srcId="{BF80C038-27F8-4EB5-91D3-64ADFCE081FF}" destId="{E981199F-1FEE-49CB-B76E-3B73D8C8AE72}" srcOrd="0" destOrd="0" presId="urn:microsoft.com/office/officeart/2005/8/layout/radial5"/>
    <dgm:cxn modelId="{8AE9ABD7-6182-4F60-A3D2-94B878599232}" type="presOf" srcId="{037CD4F0-0334-4062-B26C-7072C037E6BB}" destId="{CB986929-E86C-4F45-BE17-B95111A449FB}" srcOrd="0" destOrd="0" presId="urn:microsoft.com/office/officeart/2005/8/layout/radial5"/>
    <dgm:cxn modelId="{1A26EE79-FB7B-45AF-BDB2-C08E92C8F18D}" type="presParOf" srcId="{69DED875-3818-4AA1-94E3-F3DA43855B36}" destId="{1980AD9F-70F1-4630-BB75-E2E28E85468E}" srcOrd="0" destOrd="0" presId="urn:microsoft.com/office/officeart/2005/8/layout/radial5"/>
    <dgm:cxn modelId="{CD92A58C-DAF2-43BF-A957-4996DC553785}" type="presParOf" srcId="{69DED875-3818-4AA1-94E3-F3DA43855B36}" destId="{B61C339B-F6A2-4E0C-9D79-A853816BDF26}" srcOrd="1" destOrd="0" presId="urn:microsoft.com/office/officeart/2005/8/layout/radial5"/>
    <dgm:cxn modelId="{51B8679B-5D91-4581-AF28-B8A562B568D2}" type="presParOf" srcId="{B61C339B-F6A2-4E0C-9D79-A853816BDF26}" destId="{BFC7CD58-3460-4BCD-B9F7-CBE564E7E41C}" srcOrd="0" destOrd="0" presId="urn:microsoft.com/office/officeart/2005/8/layout/radial5"/>
    <dgm:cxn modelId="{193A5538-FFA1-46D3-A739-DE695CCA5714}" type="presParOf" srcId="{69DED875-3818-4AA1-94E3-F3DA43855B36}" destId="{8CBA66C5-E2ED-4000-A134-1E28FFCA0890}" srcOrd="2" destOrd="0" presId="urn:microsoft.com/office/officeart/2005/8/layout/radial5"/>
    <dgm:cxn modelId="{1FA61275-1B13-4C3A-BEB3-375426603B67}" type="presParOf" srcId="{69DED875-3818-4AA1-94E3-F3DA43855B36}" destId="{E981199F-1FEE-49CB-B76E-3B73D8C8AE72}" srcOrd="3" destOrd="0" presId="urn:microsoft.com/office/officeart/2005/8/layout/radial5"/>
    <dgm:cxn modelId="{D5FC48E9-BBB9-4CD3-93A4-200D8BBF6A5B}" type="presParOf" srcId="{E981199F-1FEE-49CB-B76E-3B73D8C8AE72}" destId="{9524CE85-170A-4B84-A765-412AD721CD8F}" srcOrd="0" destOrd="0" presId="urn:microsoft.com/office/officeart/2005/8/layout/radial5"/>
    <dgm:cxn modelId="{0A11B9FA-54E5-476B-896C-4A117F8A65AB}" type="presParOf" srcId="{69DED875-3818-4AA1-94E3-F3DA43855B36}" destId="{C742EB78-3C0B-4087-BE3B-36E5AF279F7B}" srcOrd="4" destOrd="0" presId="urn:microsoft.com/office/officeart/2005/8/layout/radial5"/>
    <dgm:cxn modelId="{FA4C37DA-931E-4C09-8A22-4C5EAA0AC12B}" type="presParOf" srcId="{69DED875-3818-4AA1-94E3-F3DA43855B36}" destId="{CB986929-E86C-4F45-BE17-B95111A449FB}" srcOrd="5" destOrd="0" presId="urn:microsoft.com/office/officeart/2005/8/layout/radial5"/>
    <dgm:cxn modelId="{54A92B48-2B01-4CBB-9672-E06AE9668FCD}" type="presParOf" srcId="{CB986929-E86C-4F45-BE17-B95111A449FB}" destId="{CC88A40E-08C8-4A7B-9362-4237C9EEC768}" srcOrd="0" destOrd="0" presId="urn:microsoft.com/office/officeart/2005/8/layout/radial5"/>
    <dgm:cxn modelId="{91F240A5-9685-4C53-B65E-6DF6692C76AD}" type="presParOf" srcId="{69DED875-3818-4AA1-94E3-F3DA43855B36}" destId="{FFBEBAEB-062B-4B43-B11D-356E08AEDA8A}" srcOrd="6" destOrd="0" presId="urn:microsoft.com/office/officeart/2005/8/layout/radial5"/>
    <dgm:cxn modelId="{79A7EF88-BC13-45A0-A2F7-5953E7AA3605}" type="presParOf" srcId="{69DED875-3818-4AA1-94E3-F3DA43855B36}" destId="{7B5EB445-DC19-4791-956F-2EE7DA0F51E2}" srcOrd="7" destOrd="0" presId="urn:microsoft.com/office/officeart/2005/8/layout/radial5"/>
    <dgm:cxn modelId="{4018C65C-64DB-4758-AB85-92B5C4BCBFAF}" type="presParOf" srcId="{7B5EB445-DC19-4791-956F-2EE7DA0F51E2}" destId="{616FDEBC-4B73-49CA-97B2-1BCA36299F52}" srcOrd="0" destOrd="0" presId="urn:microsoft.com/office/officeart/2005/8/layout/radial5"/>
    <dgm:cxn modelId="{EE82F620-0AFB-4535-A19A-A06D1CD6E5DA}" type="presParOf" srcId="{69DED875-3818-4AA1-94E3-F3DA43855B36}" destId="{CA718087-CF07-432E-A31E-BDC0E1C08BC2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0AD9F-70F1-4630-BB75-E2E28E85468E}">
      <dsp:nvSpPr>
        <dsp:cNvPr id="0" name=""/>
        <dsp:cNvSpPr/>
      </dsp:nvSpPr>
      <dsp:spPr>
        <a:xfrm>
          <a:off x="3856883" y="2047246"/>
          <a:ext cx="2107995" cy="186535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скупиться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на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похвалу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4165592" y="2320421"/>
        <a:ext cx="1490577" cy="1319008"/>
      </dsp:txXfrm>
    </dsp:sp>
    <dsp:sp modelId="{B61C339B-F6A2-4E0C-9D79-A853816BDF26}">
      <dsp:nvSpPr>
        <dsp:cNvPr id="0" name=""/>
        <dsp:cNvSpPr/>
      </dsp:nvSpPr>
      <dsp:spPr>
        <a:xfrm rot="10816686">
          <a:off x="2890268" y="2721755"/>
          <a:ext cx="683091" cy="500040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 rot="10800000">
        <a:off x="3040279" y="2822127"/>
        <a:ext cx="533079" cy="300024"/>
      </dsp:txXfrm>
    </dsp:sp>
    <dsp:sp modelId="{8CBA66C5-E2ED-4000-A134-1E28FFCA0890}">
      <dsp:nvSpPr>
        <dsp:cNvPr id="0" name=""/>
        <dsp:cNvSpPr/>
      </dsp:nvSpPr>
      <dsp:spPr>
        <a:xfrm>
          <a:off x="243153" y="1862594"/>
          <a:ext cx="2324925" cy="2200635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  <a:miter lim="800000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Даже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в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море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неуспеха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можно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найти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островок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успешности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и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закрепиться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18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на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н</a:t>
          </a:r>
          <a:r>
            <a:rPr lang="ru-RU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ё</a:t>
          </a:r>
          <a:r>
            <a:rPr lang="en-US" sz="18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м</a:t>
          </a:r>
          <a:endParaRPr lang="ru-RU" sz="1800" b="1" kern="1200" dirty="0">
            <a:solidFill>
              <a:schemeClr val="accent4">
                <a:lumMod val="50000"/>
              </a:schemeClr>
            </a:solidFill>
            <a:latin typeface="Times New Roman" pitchFamily="18" charset="0"/>
            <a:ea typeface="+mn-ea"/>
            <a:cs typeface="+mn-cs"/>
          </a:endParaRPr>
        </a:p>
      </dsp:txBody>
      <dsp:txXfrm>
        <a:off x="583630" y="2184870"/>
        <a:ext cx="1643971" cy="1556083"/>
      </dsp:txXfrm>
    </dsp:sp>
    <dsp:sp modelId="{E981199F-1FEE-49CB-B76E-3B73D8C8AE72}">
      <dsp:nvSpPr>
        <dsp:cNvPr id="0" name=""/>
        <dsp:cNvSpPr/>
      </dsp:nvSpPr>
      <dsp:spPr>
        <a:xfrm rot="16062921">
          <a:off x="4813558" y="1695311"/>
          <a:ext cx="112094" cy="500040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 rot="10800000">
        <a:off x="4831042" y="1812120"/>
        <a:ext cx="78466" cy="300024"/>
      </dsp:txXfrm>
    </dsp:sp>
    <dsp:sp modelId="{C742EB78-3C0B-4087-BE3B-36E5AF279F7B}">
      <dsp:nvSpPr>
        <dsp:cNvPr id="0" name=""/>
        <dsp:cNvSpPr/>
      </dsp:nvSpPr>
      <dsp:spPr>
        <a:xfrm>
          <a:off x="3014932" y="243297"/>
          <a:ext cx="3637105" cy="1593321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  <a:miter lim="800000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Ставить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только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конкретные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цели</a:t>
          </a:r>
          <a:endParaRPr lang="ru-RU" sz="24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3547574" y="476633"/>
        <a:ext cx="2571821" cy="1126649"/>
      </dsp:txXfrm>
    </dsp:sp>
    <dsp:sp modelId="{CB986929-E86C-4F45-BE17-B95111A449FB}">
      <dsp:nvSpPr>
        <dsp:cNvPr id="0" name=""/>
        <dsp:cNvSpPr/>
      </dsp:nvSpPr>
      <dsp:spPr>
        <a:xfrm rot="5400000">
          <a:off x="4807675" y="3851471"/>
          <a:ext cx="206412" cy="500040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4838637" y="3920517"/>
        <a:ext cx="144488" cy="300024"/>
      </dsp:txXfrm>
    </dsp:sp>
    <dsp:sp modelId="{FFBEBAEB-062B-4B43-B11D-356E08AEDA8A}">
      <dsp:nvSpPr>
        <dsp:cNvPr id="0" name=""/>
        <dsp:cNvSpPr/>
      </dsp:nvSpPr>
      <dsp:spPr>
        <a:xfrm>
          <a:off x="2940073" y="4302063"/>
          <a:ext cx="3941615" cy="147070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  <a:miter lim="800000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Не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ставить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более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одной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задачи</a:t>
          </a:r>
          <a:r>
            <a:rPr lang="en-US" sz="24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4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одновременно</a:t>
          </a:r>
          <a:endParaRPr lang="ru-RU" sz="24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3517309" y="4517443"/>
        <a:ext cx="2787143" cy="1039948"/>
      </dsp:txXfrm>
    </dsp:sp>
    <dsp:sp modelId="{7B5EB445-DC19-4791-956F-2EE7DA0F51E2}">
      <dsp:nvSpPr>
        <dsp:cNvPr id="0" name=""/>
        <dsp:cNvSpPr/>
      </dsp:nvSpPr>
      <dsp:spPr>
        <a:xfrm rot="66663">
          <a:off x="6208476" y="2760769"/>
          <a:ext cx="587700" cy="500040"/>
        </a:xfrm>
        <a:prstGeom prst="rightArrow">
          <a:avLst>
            <a:gd name="adj1" fmla="val 60000"/>
            <a:gd name="adj2" fmla="val 50000"/>
          </a:avLst>
        </a:prstGeom>
        <a:solidFill>
          <a:srgbClr val="D34817">
            <a:tint val="6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>
            <a:solidFill>
              <a:sysClr val="window" lastClr="FFFFFF"/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6208490" y="2859323"/>
        <a:ext cx="437688" cy="300024"/>
      </dsp:txXfrm>
    </dsp:sp>
    <dsp:sp modelId="{CA718087-CF07-432E-A31E-BDC0E1C08BC2}">
      <dsp:nvSpPr>
        <dsp:cNvPr id="0" name=""/>
        <dsp:cNvSpPr/>
      </dsp:nvSpPr>
      <dsp:spPr>
        <a:xfrm>
          <a:off x="7073022" y="1836706"/>
          <a:ext cx="2543898" cy="2419638"/>
        </a:xfrm>
        <a:prstGeom prst="ellipse">
          <a:avLst/>
        </a:prstGeom>
        <a:solidFill>
          <a:schemeClr val="accent4">
            <a:lumMod val="20000"/>
            <a:lumOff val="80000"/>
          </a:schemeClr>
        </a:solidFill>
        <a:ln w="9525" cap="flat" cmpd="sng" algn="ctr">
          <a:solidFill>
            <a:sysClr val="windowText" lastClr="000000">
              <a:shade val="48000"/>
              <a:satMod val="110000"/>
            </a:sysClr>
          </a:solidFill>
          <a:prstDash val="solid"/>
          <a:miter lim="800000"/>
        </a:ln>
        <a:effectLst>
          <a:outerShdw blurRad="130000" dist="101600" dir="2700000" algn="tl" rotWithShape="0">
            <a:srgbClr val="000000">
              <a:alpha val="35000"/>
            </a:srgbClr>
          </a:outerShdw>
        </a:effectLst>
      </dsp:spPr>
      <dsp:style>
        <a:lnRef idx="1">
          <a:schemeClr val="dk1"/>
        </a:lnRef>
        <a:fillRef idx="2">
          <a:schemeClr val="dk1"/>
        </a:fillRef>
        <a:effectRef idx="1">
          <a:schemeClr val="dk1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Хвалить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исполнителя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, </a:t>
          </a: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критиковать</a:t>
          </a:r>
          <a:r>
            <a:rPr lang="en-US" sz="2000" b="1" kern="1200" dirty="0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 </a:t>
          </a:r>
          <a:r>
            <a:rPr lang="en-US" sz="2000" b="1" kern="1200" dirty="0" err="1" smtClean="0">
              <a:solidFill>
                <a:schemeClr val="accent4">
                  <a:lumMod val="50000"/>
                </a:schemeClr>
              </a:solidFill>
              <a:effectLst/>
              <a:latin typeface="Times New Roman" pitchFamily="18" charset="0"/>
              <a:ea typeface="+mn-ea"/>
              <a:cs typeface="Times New Roman" pitchFamily="18" charset="0"/>
            </a:rPr>
            <a:t>исполнение</a:t>
          </a:r>
          <a:endParaRPr lang="ru-RU" sz="2000" b="1" kern="1200" dirty="0">
            <a:solidFill>
              <a:schemeClr val="accent4">
                <a:lumMod val="50000"/>
              </a:schemeClr>
            </a:solidFill>
            <a:latin typeface="Times New Roman" panose="02020603050405020304" pitchFamily="18" charset="0"/>
            <a:ea typeface="+mn-ea"/>
            <a:cs typeface="+mn-cs"/>
          </a:endParaRPr>
        </a:p>
      </dsp:txBody>
      <dsp:txXfrm>
        <a:off x="7445567" y="2191054"/>
        <a:ext cx="1798808" cy="1710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73FF70-12D0-433A-9852-8E8D2B18B5B2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04001-0F0B-4A92-BC31-9581038D78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2887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904001-0F0B-4A92-BC31-9581038D788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5543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356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9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939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0490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489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006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648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088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273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26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68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4903DD-9AA6-47C6-89DF-8ED3AF01093F}" type="datetimeFigureOut">
              <a:rPr lang="ru-RU" smtClean="0"/>
              <a:t>23.12.2022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7AB547-5FAF-42A5-A65C-6CC33FB85A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18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8%D0%BA%D0%BE%D0%BB%D1%8C%D0%BD%D0%B0%D1%8F%20%D1%82%D0%B5%D0%BC%D0%B0&amp;noreask=1&amp;lr=213&amp;img_url=img-fotki.yandex.ru/get/5112/47407354.238/0_83162_21ec2508_orig.png&amp;rpt=simage&amp;p=12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1%88%D0%BA%D0%BE%D0%BB%D1%8C%D0%BD%D0%B0%D1%8F%20%D1%82%D0%B5%D0%BC%D0%B0&amp;noreask=1&amp;lr=213&amp;img_url=img-fotki.yandex.ru/get/5112/47407354.238/0_83162_21ec2508_orig.png&amp;rpt=simage&amp;p=123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8%D0%BA%D0%BE%D0%BB%D1%8C%D0%BD%D0%B0%D1%8F%20%D1%82%D0%B5%D0%BC%D0%B0&amp;noreask=1&amp;lr=213&amp;p=115&amp;img_url=img1.liveinternet.ru/images/attach/c/2/64/201/64201674_1284872765_02.pn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text=%D1%88%D0%BA%D0%BE%D0%BB%D1%8C%D0%BD%D0%B0%D1%8F%20%D1%82%D0%B5%D0%BC%D0%B0&amp;noreask=1&amp;lr=213&amp;p=119&amp;img_url=www.sunhome.ru/UsersGallery/Cards/117/26233319.jpg&amp;rpt=simage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text=%D1%88%D0%BA%D0%BE%D0%BB%D1%8C%D0%BD%D0%B0%D1%8F%20%D1%82%D0%B5%D0%BC%D0%B0&amp;noreask=1&amp;lr=213&amp;p=115&amp;img_url=img1.liveinternet.ru/images/attach/c/2/64/201/64201674_1284872765_02.png&amp;rpt=simage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357396" y="679600"/>
            <a:ext cx="7350133" cy="2856701"/>
          </a:xfrm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ru-RU" sz="4900" b="1" cap="all" dirty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Система  оценивания предметных </a:t>
            </a:r>
            <a:r>
              <a:rPr lang="ru-RU" sz="4900" b="1" cap="all" dirty="0" smtClean="0">
                <a:ln w="6350">
                  <a:noFill/>
                </a:ln>
                <a:solidFill>
                  <a:srgbClr val="0070C0"/>
                </a:soli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  <a:latin typeface="Georgia" pitchFamily="18" charset="0"/>
              </a:rPr>
              <a:t>результатов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957454" y="3602037"/>
            <a:ext cx="5407231" cy="2472191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Ермолина Татьяна Ивановна,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главный специалист </a:t>
            </a:r>
          </a:p>
          <a:p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МКУ «ЦКО и МОУО» г. Пензы</a:t>
            </a:r>
          </a:p>
        </p:txBody>
      </p:sp>
    </p:spTree>
    <p:extLst>
      <p:ext uri="{BB962C8B-B14F-4D97-AF65-F5344CB8AC3E}">
        <p14:creationId xmlns:p14="http://schemas.microsoft.com/office/powerpoint/2010/main" val="269944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50259"/>
              </p:ext>
            </p:extLst>
          </p:nvPr>
        </p:nvGraphicFramePr>
        <p:xfrm>
          <a:off x="251520" y="1165122"/>
          <a:ext cx="11635679" cy="5288213"/>
        </p:xfrm>
        <a:graphic>
          <a:graphicData uri="http://schemas.openxmlformats.org/drawingml/2006/table">
            <a:tbl>
              <a:tblPr/>
              <a:tblGrid>
                <a:gridCol w="67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7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6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992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1030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882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6.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Итоговая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проверочная работа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Конец апреля  -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май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Включает 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основные  темы учебного  года. Задания рассчитаны на проверку не только знаний, но и развивающего эффекта обучения. Задания  разного 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уровня сложности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(базовый, 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расширенный)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Оценивание отдельно 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уровням. Сравнение результатов  стартовой и итоговой работы.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873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8763710"/>
              </p:ext>
            </p:extLst>
          </p:nvPr>
        </p:nvGraphicFramePr>
        <p:xfrm>
          <a:off x="285720" y="1253612"/>
          <a:ext cx="11689971" cy="5468112"/>
        </p:xfrm>
        <a:graphic>
          <a:graphicData uri="http://schemas.openxmlformats.org/drawingml/2006/table">
            <a:tbl>
              <a:tblPr/>
              <a:tblGrid>
                <a:gridCol w="4851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93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42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881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231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7173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7.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Предъявление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(демонстрация) достижений ученика за год.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Май 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месяц</a:t>
                      </a:r>
                      <a:endParaRPr lang="ru-RU" sz="24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Каждый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учащийся в конце года должен </a:t>
                      </a:r>
                      <a:r>
                        <a:rPr lang="ru-RU" sz="2400" dirty="0" err="1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продемонстриро-вать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(показать) </a:t>
                      </a: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всё,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что он способен.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Философия </a:t>
                      </a:r>
                      <a:r>
                        <a:rPr lang="ru-RU" sz="24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этой формы оценки в смещение акцента с того, что учащийся не знает и не умеет, к тому, что он знает и умеет по данной теме и данному предмету; перенос педагогического ударения с оценки на самооценку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925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1968500" y="355600"/>
            <a:ext cx="9609138" cy="484188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  <a:latin typeface="Georgia" pitchFamily="18" charset="0"/>
              </a:rPr>
              <a:t>Форма фиксации итоговых результатов</a:t>
            </a:r>
            <a:endParaRPr lang="ru-RU" sz="3200" b="1" dirty="0">
              <a:solidFill>
                <a:schemeClr val="accent3">
                  <a:lumMod val="75000"/>
                </a:schemeClr>
              </a:solidFill>
              <a:latin typeface="Georgia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893092"/>
              </p:ext>
            </p:extLst>
          </p:nvPr>
        </p:nvGraphicFramePr>
        <p:xfrm>
          <a:off x="179513" y="1556792"/>
          <a:ext cx="11149747" cy="529502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672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59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54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329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93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24454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№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Ф.И. ученика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Контрольная работа №3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овладения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Итоговая 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оценка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4922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Иванов Михаил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б. базового 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уровня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б. повышенного</a:t>
                      </a:r>
                      <a:r>
                        <a:rPr lang="ru-RU" sz="28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уровня</a:t>
                      </a:r>
                    </a:p>
                    <a:p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Программный</a:t>
                      </a:r>
                    </a:p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Усвоил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40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9407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8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8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8759" y="355796"/>
            <a:ext cx="9608976" cy="48396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Уровни достижений обучающихся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86359" y="1379349"/>
            <a:ext cx="10538848" cy="60811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Базовый уровень достижений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 – уровень, который демонстрирует освоение учебных действий с опорной системой знаний в рамках диапазона (круга) выделенных задач. </a:t>
            </a: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i="1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повышенный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уровень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достижения планируемых результатов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оценка «хорошо» (отметка «4»);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высокий </a:t>
            </a:r>
            <a:r>
              <a:rPr lang="ru-RU" sz="28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уровень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достижения планируемых результатов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оценка «отлично» (отметка «5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»).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Недостижение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базового уровня (пониженный и низкий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уровни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достижений) фиксируется в зависимости от объёма и </a:t>
            </a: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уровня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освоенного и неосвоенного содержания предмета.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8808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68500" y="302229"/>
            <a:ext cx="960913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3600" b="1" kern="0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Правила</a:t>
            </a:r>
            <a:r>
              <a:rPr kumimoji="1" lang="en-US" sz="3600" b="1" kern="0" dirty="0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 оценочной </a:t>
            </a:r>
            <a:r>
              <a:rPr kumimoji="1" lang="en-US" sz="3600" b="1" kern="0" dirty="0" err="1">
                <a:solidFill>
                  <a:schemeClr val="accent4">
                    <a:lumMod val="50000"/>
                  </a:schemeClr>
                </a:solidFill>
                <a:latin typeface="Georgia" pitchFamily="18" charset="0"/>
                <a:cs typeface="Times New Roman" pitchFamily="18" charset="0"/>
              </a:rPr>
              <a:t>безопасности</a:t>
            </a:r>
            <a:endParaRPr kumimoji="1" lang="en-US" sz="3600" b="1" kern="0" dirty="0">
              <a:solidFill>
                <a:schemeClr val="accent4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8604890"/>
              </p:ext>
            </p:extLst>
          </p:nvPr>
        </p:nvGraphicFramePr>
        <p:xfrm>
          <a:off x="1038385" y="1115878"/>
          <a:ext cx="10368367" cy="5594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516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4223792" y="260648"/>
            <a:ext cx="612068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 1.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Что оцениваем?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Оцениваем результаты – предметные, 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метапредметные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личностные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2063552" y="3643316"/>
            <a:ext cx="6480720" cy="176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 2.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Кто оценивает?</a:t>
            </a:r>
          </a:p>
          <a:p>
            <a:pPr>
              <a:spcBef>
                <a:spcPct val="20000"/>
              </a:spcBef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Учитель и ученик вместе    </a:t>
            </a:r>
          </a:p>
          <a:p>
            <a:pPr>
              <a:spcBef>
                <a:spcPct val="20000"/>
              </a:spcBef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 оценку и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отметку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2" descr="i?id=456723574-64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4826" y="3714752"/>
            <a:ext cx="2016224" cy="22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http://im0-tub-ru.yandex.net/i?id=630344477-2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09720" y="357166"/>
            <a:ext cx="191436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58424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i?id=456723574-64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75776" y="4635590"/>
            <a:ext cx="2016224" cy="2222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2" descr="http://im0-tub-ru.yandex.net/i?id=630344477-2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448" y="464948"/>
            <a:ext cx="2092272" cy="2124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3409625" y="1022889"/>
            <a:ext cx="8167607" cy="3529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Алгоритм самооценки (</a:t>
            </a: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вопросы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i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после </a:t>
            </a: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выполнения задания):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Какова была цель задания (задачи)?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Удалось получить результат (решение, </a:t>
            </a: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ответ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)?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Правильно или с ошибкой?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8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Самостоятельно или с чьей-то помощью?</a:t>
            </a:r>
            <a:endParaRPr lang="ru-RU" sz="28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35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i?id=62460605-17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270">
            <a:off x="1920428" y="351439"/>
            <a:ext cx="2119132" cy="222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3" descr="i?id=420500495-32-7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392275">
            <a:off x="8199733" y="3597558"/>
            <a:ext cx="19970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91744" y="476673"/>
            <a:ext cx="72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 3.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Сколько ставить отметок?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По числу решённых задач.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75520" y="2852936"/>
            <a:ext cx="889248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 4.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Где накапливать оценки и отметки?</a:t>
            </a:r>
            <a:b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таблицах образовательных 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(предметных, </a:t>
            </a:r>
          </a:p>
          <a:p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, личностных) и в 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«Портфеле достижений» </a:t>
            </a:r>
          </a:p>
          <a:p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(«</a:t>
            </a:r>
            <a:r>
              <a:rPr lang="ru-RU" sz="32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Портфолио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</p:txBody>
      </p:sp>
    </p:spTree>
    <p:extLst>
      <p:ext uri="{BB962C8B-B14F-4D97-AF65-F5344CB8AC3E}">
        <p14:creationId xmlns:p14="http://schemas.microsoft.com/office/powerpoint/2010/main" val="15065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2" descr="i?id=62460605-17-7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94270">
            <a:off x="2152903" y="-36018"/>
            <a:ext cx="2119132" cy="2221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960895" y="1952786"/>
            <a:ext cx="10430359" cy="4414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«Портфель достижений ученика» – это сборник работ и результатов,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которые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показывают усилия, прогресс и достижения ученика в разных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областях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(учёба, творчество, общение, здоровье, полезный людям труд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т.д.), а также самоанализ учеником своих текущих достижений и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недостатков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позволяющих самому определять цели своего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дальнейшего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развития.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endParaRPr lang="ru-RU" sz="24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Основные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разделы «Портфеля достижений»: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показатели предметных результатов (контрольные работы, данные из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таблиц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результатов, выборки проектных, творческих и других работ по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разным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предметам);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показатели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метапредметных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результатов;</a:t>
            </a: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– показатели личностных результатов (прежде всего во </a:t>
            </a:r>
            <a:r>
              <a:rPr lang="ru-RU" sz="24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внеучебной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just">
              <a:lnSpc>
                <a:spcPts val="1500"/>
              </a:lnSpc>
              <a:spcAft>
                <a:spcPts val="75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деятельности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778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423591" y="548681"/>
            <a:ext cx="8797181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prstClr val="black"/>
                </a:solidFill>
                <a:latin typeface="Georgia" pitchFamily="18" charset="0"/>
              </a:rPr>
              <a:t>          </a:t>
            </a:r>
            <a:r>
              <a:rPr lang="ru-RU" sz="28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6.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По каким критериям оценивать?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По признакам уровневой успешности: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1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необходимый уровень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(базовый) – решение типовой задачи (умение действовать в привычной ситуации);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2)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повышенный уровень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(программный) – решение нестандартной задачи (умение действовать в нестандартной ситуации, требующей применения имеющихся знаний);</a:t>
            </a:r>
            <a:b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3)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максимальный уровень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(необязательный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-  решение не изучавшейся в классе «сверхзадачи» (умение действовать совершенно самостоятельно в незнакомой ситуации, требующей новых, </a:t>
            </a:r>
            <a:r>
              <a:rPr lang="ru-RU" sz="2800" dirty="0" err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неизучавшихся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знаний).</a:t>
            </a:r>
          </a:p>
        </p:txBody>
      </p:sp>
      <p:pic>
        <p:nvPicPr>
          <p:cNvPr id="8" name="Picture 6" descr="Шустрик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30005">
            <a:off x="10487172" y="2335433"/>
            <a:ext cx="1530767" cy="18149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9833160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ctr"/>
            <a:endParaRPr lang="ru-RU" sz="40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ctr"/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предметных результатов 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представляет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собой оценку достижения обучающимися планируемых результатов </a:t>
            </a:r>
            <a:r>
              <a:rPr lang="ru-RU" sz="4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по </a:t>
            </a:r>
            <a:r>
              <a:rPr lang="ru-RU" sz="4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отдельным предметам</a:t>
            </a:r>
            <a:endParaRPr lang="ru-RU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25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431704" y="764705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 7. Как определять итоговые оценки/отметки?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519936" y="2924945"/>
            <a:ext cx="596430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итоговые оценки/отметки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определяются по таблицам предметных 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 (среднее арифметическое значение)</a:t>
            </a:r>
            <a:endParaRPr lang="ru-RU" sz="3200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F:\Анимашки\0_9f09e_ff4bd303_XL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596" y="2285992"/>
            <a:ext cx="3071834" cy="37862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009375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91544" y="764704"/>
            <a:ext cx="8352928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оценка за ступень </a:t>
            </a:r>
          </a:p>
          <a:p>
            <a:pPr>
              <a:defRPr/>
            </a:pPr>
            <a:r>
              <a:rPr lang="ru-RU" sz="3200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</a:t>
            </a:r>
            <a:r>
              <a:rPr lang="ru-RU" sz="3200" b="1" u="sng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начальной   школы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>
              <a:defRPr/>
            </a:pP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на основе всех положительных 	результатов, накопленных учеником в 	своём портфеле достижений, и на основе 	итоговой диагностики предметных и </a:t>
            </a:r>
            <a:r>
              <a:rPr lang="ru-RU" sz="3200" dirty="0" err="1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метапредметных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результатов</a:t>
            </a:r>
            <a:r>
              <a:rPr lang="ru-RU" sz="2800" dirty="0">
                <a:solidFill>
                  <a:srgbClr val="FFC000"/>
                </a:solidFill>
                <a:latin typeface="Georgia" pitchFamily="18" charset="0"/>
              </a:rPr>
              <a:t>.</a:t>
            </a:r>
          </a:p>
          <a:p>
            <a:pPr>
              <a:defRPr/>
            </a:pP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050" name="Picture 2" descr="F:\Анимашки\1_1232549537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22875" y="3572605"/>
            <a:ext cx="2643194" cy="26431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6400139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999656" y="404665"/>
            <a:ext cx="70567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  о достижении  планируемых  результатов по итогам  обучения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764034"/>
              </p:ext>
            </p:extLst>
          </p:nvPr>
        </p:nvGraphicFramePr>
        <p:xfrm>
          <a:off x="1775521" y="1556793"/>
          <a:ext cx="9553741" cy="50299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863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36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3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873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Вывод-оценка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 возможности продолжения образования на следующей ступени)</a:t>
                      </a:r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599">
                <a:tc vMerge="1">
                  <a:txBody>
                    <a:bodyPr/>
                    <a:lstStyle/>
                    <a:p>
                      <a:endParaRPr lang="ru-RU" sz="1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Комплексная оценка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(данные «Портфеля достижений») 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Итоговые работы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(русский язык, математика и </a:t>
                      </a:r>
                      <a:r>
                        <a:rPr lang="ru-RU" sz="2000" kern="5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межпредметная</a:t>
                      </a: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работа) 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95515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Не овладел опорной системой знаний и необходимыми учебными действиями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зафиксировано достижение планируемых результатов по </a:t>
                      </a:r>
                      <a:r>
                        <a:rPr lang="ru-RU" sz="2000" u="sng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всем</a:t>
                      </a: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разделам образовательной программы (предметные, </a:t>
                      </a:r>
                      <a:r>
                        <a:rPr lang="ru-RU" sz="2000" kern="5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метапредметные</a:t>
                      </a: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личностные результаты)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Правильно выполнено менее 50% заданий необходимого (базового) уровня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623897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2524866"/>
              </p:ext>
            </p:extLst>
          </p:nvPr>
        </p:nvGraphicFramePr>
        <p:xfrm>
          <a:off x="1847529" y="1340767"/>
          <a:ext cx="9605718" cy="502903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01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19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019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937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Вывод-оценка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 возможности продолжения образования на следующей ступени)</a:t>
                      </a:r>
                      <a:endParaRPr lang="ru-RU" sz="20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7653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Комплексная оценка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(данные «Портфеля достижений») 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Итоговые работы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(русский язык, математика и </a:t>
                      </a:r>
                      <a:r>
                        <a:rPr lang="ru-RU" sz="2000" kern="5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межпредметная</a:t>
                      </a: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работа) 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82559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2.Овладел опорной системой знаний и необходимыми учебными действиями, способен использовать их для решения простых </a:t>
                      </a:r>
                      <a:r>
                        <a:rPr lang="ru-RU" sz="2000" b="1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стандартных</a:t>
                      </a: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 задач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Достижение планируемых результатов по всем основным разделам образовательной программы как минимум с оценкой «зачтено»/«нормально»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Правильно </a:t>
                      </a:r>
                      <a:r>
                        <a:rPr lang="ru-RU" sz="2000" kern="5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менее 50% заданий необходимого (базового) уровня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253470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396105"/>
              </p:ext>
            </p:extLst>
          </p:nvPr>
        </p:nvGraphicFramePr>
        <p:xfrm>
          <a:off x="1847529" y="604433"/>
          <a:ext cx="9419739" cy="548640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39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9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39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5130">
                <a:tc rowSpan="2"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Вывод-оценка</a:t>
                      </a:r>
                    </a:p>
                    <a:p>
                      <a:pPr algn="ctr"/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 возможности продолжения образования на следующей ступени)</a:t>
                      </a:r>
                      <a:endParaRPr lang="ru-RU" sz="20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 smtClean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96707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Комплексная оценка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(данные «Портфеля достижений») 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Итоговые работы</a:t>
                      </a:r>
                    </a:p>
                    <a:p>
                      <a:pPr algn="ctr"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(русский язык, математика и </a:t>
                      </a:r>
                      <a:r>
                        <a:rPr lang="ru-RU" sz="2000" kern="50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межпредметная</a:t>
                      </a: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работа) </a:t>
                      </a:r>
                      <a:endParaRPr lang="ru-RU" sz="2000" kern="5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4564"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3. Овладел опорной системой знаний на уровне осознанного применения учебных действий, </a:t>
                      </a:r>
                      <a:r>
                        <a:rPr lang="ru-RU" sz="2000" b="1" kern="5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в том числе при решении нестандартных задач</a:t>
                      </a:r>
                      <a:endParaRPr lang="ru-RU" sz="2000" kern="50">
                        <a:solidFill>
                          <a:schemeClr val="accent4">
                            <a:lumMod val="50000"/>
                          </a:schemeClr>
                        </a:solidFill>
                        <a:latin typeface="Arial" panose="020B0604020202020204" pitchFamily="34" charset="0"/>
                        <a:ea typeface="SimSun"/>
                        <a:cs typeface="Arial" panose="020B0604020202020204" pitchFamily="34" charset="0"/>
                      </a:endParaRP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Достижение планируемых результатов НЕ менее чем по половине разделов образовательной программы с оценкой «хорошо» или «отлично»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415"/>
                        </a:spcAft>
                      </a:pPr>
                      <a:r>
                        <a:rPr lang="ru-RU" sz="2000" kern="5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ea typeface="SimSun"/>
                          <a:cs typeface="Arial" panose="020B0604020202020204" pitchFamily="34" charset="0"/>
                        </a:rPr>
                        <a:t>Правильно не менее 65% заданий необходимого (базового) уровня и не менее 50% от максимального балла за выполнение заданий повышенного уровня</a:t>
                      </a:r>
                    </a:p>
                  </a:txBody>
                  <a:tcPr marL="17780" marR="17780" marT="17780" marB="177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43797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840686" cy="2472191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020235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2457084" y="1477963"/>
            <a:ext cx="2557711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683657" y="1277257"/>
            <a:ext cx="865051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Предметные результаты содержат в себе: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основополагающих элементов научного знания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которая выражается через учебный материал различных курсов (далее —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предметных знаний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ru-RU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формируемых действий с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учебным материалом</a:t>
            </a:r>
            <a:r>
              <a:rPr lang="ru-RU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(далее — </a:t>
            </a:r>
            <a:r>
              <a:rPr lang="ru-RU" sz="2400" b="1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систему предметных действий)</a:t>
            </a:r>
            <a:endParaRPr lang="ru-RU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669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948" y="290944"/>
            <a:ext cx="10186851" cy="1122219"/>
          </a:xfrm>
        </p:spPr>
        <p:txBody>
          <a:bodyPr>
            <a:noAutofit/>
          </a:bodyPr>
          <a:lstStyle/>
          <a:p>
            <a:pPr lvl="0" algn="ctr" fontAlgn="base" hangingPunct="0">
              <a:lnSpc>
                <a:spcPct val="100000"/>
              </a:lnSpc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kumimoji="1" lang="en-US" sz="3200" b="1" kern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Компоненты </a:t>
            </a:r>
            <a:r>
              <a:rPr kumimoji="1" lang="en-US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системы</a:t>
            </a:r>
            <a:r>
              <a:rPr kumimoji="1" lang="en-US" sz="3200" b="1" kern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1" lang="en-US" sz="3200" b="1" kern="0" dirty="0" err="1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оценки</a:t>
            </a:r>
            <a:r>
              <a:rPr kumimoji="1" lang="ru-RU" sz="3200" b="1" kern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br>
              <a:rPr kumimoji="1" lang="ru-RU" sz="3200" b="1" kern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1" lang="ru-RU" sz="3200" b="1" kern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предметных результатов</a:t>
            </a:r>
            <a:r>
              <a:rPr kumimoji="1" lang="en-US" sz="3200" b="1" kern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kumimoji="1" lang="en-US" sz="3200" b="1" kern="0" dirty="0">
                <a:solidFill>
                  <a:srgbClr val="0070C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3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894699" y="1872463"/>
            <a:ext cx="9842574" cy="936103"/>
            <a:chOff x="0" y="0"/>
            <a:chExt cx="7048527" cy="1428291"/>
          </a:xfrm>
        </p:grpSpPr>
        <p:sp>
          <p:nvSpPr>
            <p:cNvPr id="8" name="Выноска со стрелкой вверх 7"/>
            <p:cNvSpPr/>
            <p:nvPr/>
          </p:nvSpPr>
          <p:spPr>
            <a:xfrm rot="10800000">
              <a:off x="0" y="0"/>
              <a:ext cx="7048527" cy="1428291"/>
            </a:xfrm>
            <a:prstGeom prst="upArrowCallout">
              <a:avLst/>
            </a:prstGeom>
            <a:blipFill rotWithShape="0">
              <a:blip r:embed="rId3" cstate="print"/>
              <a:tile tx="0" ty="0" sx="100000" sy="100000" flip="none" algn="tl"/>
            </a:blip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9" name="Выноска со стрелкой вверх 4"/>
            <p:cNvSpPr/>
            <p:nvPr/>
          </p:nvSpPr>
          <p:spPr>
            <a:xfrm rot="21600000">
              <a:off x="0" y="0"/>
              <a:ext cx="7048527" cy="92806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142240" tIns="142240" rIns="142240" bIns="142240" numCol="1" spcCol="1270" anchor="ctr" anchorCtr="0">
              <a:noAutofit/>
            </a:bodyPr>
            <a:lstStyle/>
            <a:p>
              <a:pPr marL="0" marR="0" lvl="0" indent="0" algn="ctr" defTabSz="88900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Стартовая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диагностика</a:t>
              </a:r>
              <a:endPara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10" name="Выноска со стрелкой вверх 9"/>
          <p:cNvSpPr/>
          <p:nvPr/>
        </p:nvSpPr>
        <p:spPr>
          <a:xfrm rot="10800000">
            <a:off x="1043606" y="2937111"/>
            <a:ext cx="9693666" cy="1008112"/>
          </a:xfrm>
          <a:prstGeom prst="upArrowCallout">
            <a:avLst/>
          </a:prstGeom>
          <a:blipFill rotWithShape="0">
            <a:blip r:embed="rId4" cstate="print"/>
            <a:tile tx="0" ty="0" sx="100000" sy="100000" flip="none" algn="tl"/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876" y="3028172"/>
            <a:ext cx="5456393" cy="640135"/>
          </a:xfrm>
          <a:prstGeom prst="rect">
            <a:avLst/>
          </a:prstGeom>
        </p:spPr>
      </p:pic>
      <p:sp>
        <p:nvSpPr>
          <p:cNvPr id="13" name="Выноска со стрелкой вверх 12"/>
          <p:cNvSpPr/>
          <p:nvPr/>
        </p:nvSpPr>
        <p:spPr>
          <a:xfrm rot="10800000">
            <a:off x="1166948" y="3947740"/>
            <a:ext cx="7048527" cy="1008112"/>
          </a:xfrm>
          <a:prstGeom prst="upArrowCallout">
            <a:avLst/>
          </a:prstGeom>
          <a:blipFill rotWithShape="0">
            <a:blip r:embed="rId3" cstate="print"/>
            <a:tile tx="0" ty="0" sx="100000" sy="100000" flip="none" algn="tl"/>
          </a:blipFill>
          <a:ln w="25400" cap="flat" cmpd="sng" algn="ctr"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prstDash val="solid"/>
          </a:ln>
          <a:effectLst/>
        </p:spPr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3305" y="3519056"/>
            <a:ext cx="9914268" cy="1434282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1043608" y="4953337"/>
            <a:ext cx="9693664" cy="12765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  <a:effectLst/>
        </p:spPr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marL="0" marR="0" lvl="0" indent="0" algn="ctr" defTabSz="711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Рекомендации по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организации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системы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внутренней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накопительной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оценки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достижений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учащихся, </a:t>
            </a:r>
            <a:r>
              <a:rPr kumimoji="0" 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составу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портфолио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и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критериям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его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оценивания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09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6756" y="1"/>
            <a:ext cx="9667043" cy="11807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формы контрольно-оценочных  действий  учащихся и педагогов</a:t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28195" y="7128587"/>
            <a:ext cx="10877939" cy="478670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54659" y="1059135"/>
            <a:ext cx="10931236" cy="5070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5290" y="365127"/>
            <a:ext cx="9838510" cy="20404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682625" y="5225143"/>
            <a:ext cx="10515600" cy="4693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3478658"/>
              </p:ext>
            </p:extLst>
          </p:nvPr>
        </p:nvGraphicFramePr>
        <p:xfrm>
          <a:off x="251520" y="1080654"/>
          <a:ext cx="11538698" cy="5468112"/>
        </p:xfrm>
        <a:graphic>
          <a:graphicData uri="http://schemas.openxmlformats.org/drawingml/2006/table">
            <a:tbl>
              <a:tblPr/>
              <a:tblGrid>
                <a:gridCol w="5060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7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65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521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44468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2000" dirty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2.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Диагностическая</a:t>
                      </a:r>
                      <a:r>
                        <a:rPr lang="ru-RU" sz="2000" dirty="0" smtClean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Проводится на входе и выходе темы при освоении способов действия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/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средств </a:t>
                      </a:r>
                      <a:r>
                        <a:rPr lang="ru-RU" sz="2400" dirty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в учебном предмете. Количество работ зависит от количества  учебных задач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Направлена  на проверку пооперационного состава действия, которым необходимо овладеть учащимся в рамках решения учебной задачи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Результаты фиксируются  отдельно по каждой отдельной  </a:t>
                      </a:r>
                      <a:r>
                        <a:rPr lang="ru-RU" sz="2400" dirty="0" smtClean="0">
                          <a:solidFill>
                            <a:srgbClr val="0070C0"/>
                          </a:solidFill>
                          <a:latin typeface="Georgia" pitchFamily="18" charset="0"/>
                          <a:ea typeface="Calibri"/>
                        </a:rPr>
                        <a:t>операции</a:t>
                      </a:r>
                      <a:endParaRPr lang="ru-RU" sz="2400" dirty="0">
                        <a:solidFill>
                          <a:srgbClr val="0070C0"/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313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078232"/>
              </p:ext>
            </p:extLst>
          </p:nvPr>
        </p:nvGraphicFramePr>
        <p:xfrm>
          <a:off x="214281" y="1297858"/>
          <a:ext cx="11849899" cy="5362956"/>
        </p:xfrm>
        <a:graphic>
          <a:graphicData uri="http://schemas.openxmlformats.org/drawingml/2006/table">
            <a:tbl>
              <a:tblPr/>
              <a:tblGrid>
                <a:gridCol w="542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8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71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63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4413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1554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Самостоятельная  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Не более  одного </a:t>
                      </a:r>
                      <a:endParaRPr lang="ru-RU" sz="1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месяца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(5-6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 год)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Направлена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, с одной стороны, на возможную коррекцию результатов предыдущей темы обучения, с другой стороны, на параллельную отработку и углубление текущей изучаемой учебной темы. Задания  составляются на двух  уровнях: 1 (базовый) и 2 (расширенный) по основным предметным содержательным линиям.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       Учащийся 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сам оценивает все задания, которые он выполнил, проводит  рефлексивную оценку своей работы: описывает объем выполненной  работы; указывает достижения  и трудности в данной  работе; количественно </a:t>
                      </a: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 5-балльной </a:t>
                      </a: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шкале оценивает  уровень выполненной  работы.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Учитель  проверяет и оценивает выполненные школьником задания отдельно по уровням, определяет процент выполненных  заданий и качество их выполнения. </a:t>
                      </a:r>
                    </a:p>
                  </a:txBody>
                  <a:tcPr marL="28398" marR="2839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226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0676579"/>
              </p:ext>
            </p:extLst>
          </p:nvPr>
        </p:nvGraphicFramePr>
        <p:xfrm>
          <a:off x="530941" y="1135626"/>
          <a:ext cx="10928554" cy="4942922"/>
        </p:xfrm>
        <a:graphic>
          <a:graphicData uri="http://schemas.openxmlformats.org/drawingml/2006/table">
            <a:tbl>
              <a:tblPr/>
              <a:tblGrid>
                <a:gridCol w="430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2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3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500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19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94292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</a:rPr>
                        <a:t>4.</a:t>
                      </a:r>
                      <a:endParaRPr lang="ru-RU" sz="1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Проверочная  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работа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Проводится  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после решения учебной задачи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Проверяется 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уровень освоения  учащимися предметных </a:t>
                      </a: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способов/средств 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действия. </a:t>
                      </a:r>
                      <a:endParaRPr lang="ru-RU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Представляет  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собой трехуровневую  задачу, состоящую из </a:t>
                      </a: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трёх заданий</a:t>
                      </a:r>
                      <a:endParaRPr lang="ru-RU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Все </a:t>
                      </a:r>
                      <a:r>
                        <a:rPr lang="ru-RU" sz="20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задания  обязательны для выполнения. Учитель оценивает все задания по уровням (0-1 балл) и строит  персональный  «профиль»  ученика по освоению  предметного  способа/средства действия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9764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351065"/>
              </p:ext>
            </p:extLst>
          </p:nvPr>
        </p:nvGraphicFramePr>
        <p:xfrm>
          <a:off x="395536" y="1209368"/>
          <a:ext cx="11550659" cy="4907280"/>
        </p:xfrm>
        <a:graphic>
          <a:graphicData uri="http://schemas.openxmlformats.org/drawingml/2006/table">
            <a:tbl>
              <a:tblPr/>
              <a:tblGrid>
                <a:gridCol w="5305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93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8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37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9883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39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000" dirty="0" smtClean="0">
                        <a:solidFill>
                          <a:srgbClr val="FFC000"/>
                        </a:solidFill>
                        <a:latin typeface="Georgia" pitchFamily="18" charset="0"/>
                        <a:ea typeface="Calibri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Georgia" pitchFamily="18" charset="0"/>
                          <a:ea typeface="Calibri"/>
                        </a:rPr>
                        <a:t>5.</a:t>
                      </a:r>
                      <a:endParaRPr lang="ru-RU" sz="20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Georgia" pitchFamily="18" charset="0"/>
                        <a:ea typeface="Calibri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Выполнение  проектных  заданий</a:t>
                      </a:r>
                      <a:endParaRPr lang="ru-RU" sz="280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Проводится </a:t>
                      </a:r>
                      <a:r>
                        <a:rPr lang="ru-RU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2-3 раза в год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Направлена </a:t>
                      </a:r>
                      <a:r>
                        <a:rPr lang="ru-RU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 выявление уровня освоения  ключевых  компетентностей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Book Antiqua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dirty="0" smtClean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Экспертная  </a:t>
                      </a:r>
                      <a:r>
                        <a:rPr lang="ru-RU" sz="2800" dirty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оценка по специально созданным экспертным картам. По каждому критерию 0-1 балл</a:t>
                      </a:r>
                    </a:p>
                  </a:txBody>
                  <a:tcPr marL="66509" marR="665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8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1910</TotalTime>
  <Words>1028</Words>
  <Application>Microsoft Office PowerPoint</Application>
  <PresentationFormat>Широкоэкранный</PresentationFormat>
  <Paragraphs>192</Paragraphs>
  <Slides>25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Georgia</vt:lpstr>
      <vt:lpstr>Times New Roman</vt:lpstr>
      <vt:lpstr>Wingdings</vt:lpstr>
      <vt:lpstr>Office Theme</vt:lpstr>
      <vt:lpstr>Система  оценивания предметных результатов</vt:lpstr>
      <vt:lpstr>Презентация PowerPoint</vt:lpstr>
      <vt:lpstr>Презентация PowerPoint</vt:lpstr>
      <vt:lpstr>Компоненты системы оценки  предметных результатов </vt:lpstr>
      <vt:lpstr>  Виды и формы контрольно-оценочных  действий  учащихся и педагогов  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Форма фиксации итоговых результатов</vt:lpstr>
      <vt:lpstr>Уровни достижений обучающихся</vt:lpstr>
      <vt:lpstr>Правила оценочной безопасности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НОВАЯ ФОРМА СТАЖИРОВОЧНОЙ ПЛОЩАДКИ</dc:title>
  <dc:creator>Admin</dc:creator>
  <cp:lastModifiedBy>Паникар М М</cp:lastModifiedBy>
  <cp:revision>103</cp:revision>
  <dcterms:created xsi:type="dcterms:W3CDTF">2021-09-03T10:02:05Z</dcterms:created>
  <dcterms:modified xsi:type="dcterms:W3CDTF">2022-12-23T09:51:28Z</dcterms:modified>
</cp:coreProperties>
</file>