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2"/>
  </p:notesMasterIdLst>
  <p:sldIdLst>
    <p:sldId id="355" r:id="rId3"/>
    <p:sldId id="396" r:id="rId4"/>
    <p:sldId id="402" r:id="rId5"/>
    <p:sldId id="397" r:id="rId6"/>
    <p:sldId id="401" r:id="rId7"/>
    <p:sldId id="403" r:id="rId8"/>
    <p:sldId id="392" r:id="rId9"/>
    <p:sldId id="389" r:id="rId10"/>
    <p:sldId id="391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73247" autoAdjust="0"/>
  </p:normalViewPr>
  <p:slideViewPr>
    <p:cSldViewPr snapToGrid="0">
      <p:cViewPr>
        <p:scale>
          <a:sx n="77" d="100"/>
          <a:sy n="77" d="100"/>
        </p:scale>
        <p:origin x="-540" y="-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73FF70-12D0-433A-9852-8E8D2B18B5B2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04001-0F0B-4A92-BC31-9581038D7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2288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4001-0F0B-4A92-BC31-9581038D788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04001-0F0B-4A92-BC31-9581038D788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381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0905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9049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3814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6805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6109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4840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01327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01592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40247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5148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68056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3097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00905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904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610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14840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013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159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4024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1480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309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609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03DD-9AA6-47C6-89DF-8ED3AF01093F}" type="datetimeFigureOut">
              <a:rPr lang="ru-RU" smtClean="0"/>
              <a:pPr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AB547-5FAF-42A5-A65C-6CC33FB85A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6090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30624" y="1924214"/>
            <a:ext cx="7961376" cy="236737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3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РЕЗУЛЬТАТОВ</a:t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ДИАГНОСТИКИ ПРОФЕССИОНАЛЬНЫХ ДЕФИЦИТОВ УЧИТЕЛЕЙ ТЕХНОЛОГИИ </a:t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2023/2024 </a:t>
            </a:r>
            <a: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УЧЕБНОМ ГОДУ</a:t>
            </a:r>
            <a:br>
              <a:rPr lang="ru-RU" sz="31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54671" y="5160417"/>
            <a:ext cx="6878833" cy="81042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Аверкова Мария Анатольевна,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главный специалист МКУ «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ЦКОиМОУО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 г. Пензы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82880" y="365127"/>
            <a:ext cx="11750040" cy="8083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017963" algn="l"/>
              </a:tabLst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" pitchFamily="18" charset="0"/>
                <a:ea typeface="Times New Roman" pitchFamily="18" charset="0"/>
                <a:cs typeface="Arial" pitchFamily="34" charset="0"/>
              </a:rPr>
              <a:t>Управление образования города Пензы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" pitchFamily="18" charset="0"/>
                <a:ea typeface="Times New Roman" pitchFamily="18" charset="0"/>
                <a:cs typeface="Arial" pitchFamily="34" charset="0"/>
              </a:rPr>
              <a:t>Муниципальное казенное учреждение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  <a:t/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" pitchFamily="18" charset="0"/>
                <a:ea typeface="+mj-ea"/>
                <a:cs typeface="+mj-cs"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ury" pitchFamily="18" charset="0"/>
                <a:ea typeface="Times New Roman" pitchFamily="18" charset="0"/>
                <a:cs typeface="Arial" pitchFamily="34" charset="0"/>
              </a:rPr>
              <a:t>«Центр комплексного обслуживания и методологического обеспечения учреждений образования» города Пензы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itchFamily="34" charset="0"/>
                <a:ea typeface="+mj-ea"/>
                <a:cs typeface="+mj-cs"/>
              </a:rPr>
            </a:b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666589" y="6349690"/>
            <a:ext cx="3977640" cy="2982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Пенза, 2023</a:t>
            </a:r>
          </a:p>
        </p:txBody>
      </p:sp>
    </p:spTree>
    <p:extLst>
      <p:ext uri="{BB962C8B-B14F-4D97-AF65-F5344CB8AC3E}">
        <p14:creationId xmlns="" xmlns:p14="http://schemas.microsoft.com/office/powerpoint/2010/main" val="269944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6974" y="0"/>
            <a:ext cx="10434610" cy="98319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  <a:t>Диагностика профессиональных дефицитов учителей технологии (сентябрь 2023 года)</a:t>
            </a:r>
            <a:endParaRPr lang="ru-RU" sz="32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20256" y="2170176"/>
            <a:ext cx="538886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: 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самодиагностика профессиональных дефицитов на основании рефлексии профессиональной деятельности </a:t>
            </a:r>
          </a:p>
          <a:p>
            <a:pPr algn="ctr"/>
            <a:endParaRPr lang="ru-RU" sz="1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инструментарий: 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вопросы которой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объединены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содержательных  блоков </a:t>
            </a:r>
          </a:p>
          <a:p>
            <a:pPr algn="ctr"/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304" y="1731264"/>
            <a:ext cx="6742176" cy="243143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  <a:t>Цель диагностики: </a:t>
            </a:r>
          </a:p>
          <a:p>
            <a:pPr algn="just"/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  <a:t>выявление профессиональных затруднений учителей технологии общеобразовательных организаций г. Пензы для дальнейшего моделирования содержания и форм  методического сопровождения непрерывного профессионального развития педагогов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088" y="4858512"/>
            <a:ext cx="5681472" cy="892552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  <a:t>Количество участников-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  <a:t>58 учителей технологии-(60,5 %)</a:t>
            </a:r>
          </a:p>
        </p:txBody>
      </p:sp>
      <p:pic>
        <p:nvPicPr>
          <p:cNvPr id="3" name="Рисунок 2" descr="https://tilda.lektorium.tv/media/projects/3777856/tild6634-6331-4161-a334-326631626461__circle-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32448" y="1182624"/>
            <a:ext cx="5559552" cy="53218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032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2043" y="0"/>
            <a:ext cx="11009541" cy="117389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  <a:t>Диагностика профессиональных дефицитов </a:t>
            </a:r>
            <a:br>
              <a:rPr lang="ru-RU" sz="2800" b="1" dirty="0" smtClean="0">
                <a:solidFill>
                  <a:srgbClr val="C00000"/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  <a:t>учителей технологии (сентябрь 2023 года)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1292352" y="1865377"/>
          <a:ext cx="10058400" cy="3730751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10058400">
                  <a:extLst>
                    <a:ext uri="{9D8B030D-6E8A-4147-A177-3AD203B41FA5}">
                      <a16:colId xmlns:a16="http://schemas.microsoft.com/office/drawing/2014/main" xmlns="" val="567022046"/>
                    </a:ext>
                  </a:extLst>
                </a:gridCol>
              </a:tblGrid>
              <a:tr h="4389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БЛОК ВОПРОСОВ</a:t>
                      </a:r>
                      <a:endParaRPr lang="ru-RU" sz="24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05303853"/>
                  </a:ext>
                </a:extLst>
              </a:tr>
              <a:tr h="329183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общепедагогическая профессиональная компетентность</a:t>
                      </a:r>
                      <a:endParaRPr lang="ru-RU" sz="2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оценочно-рефлексивная компетентность</a:t>
                      </a:r>
                      <a:endParaRPr lang="ru-RU" sz="2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182563" indent="-182563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педагогическая деятельность при подготовке и проведении уроков</a:t>
                      </a:r>
                      <a:endParaRPr lang="ru-RU" sz="2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психолого-педагогическая компетентность</a:t>
                      </a:r>
                      <a:endParaRPr lang="ru-RU" sz="2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коммуникативная компетентность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 b="1" kern="12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Century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75501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32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33160" y="1839202"/>
          <a:ext cx="11130472" cy="3608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9759"/>
                <a:gridCol w="2310713"/>
              </a:tblGrid>
              <a:tr h="4166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Типичные профессиональные дефициты </a:t>
                      </a:r>
                    </a:p>
                    <a:p>
                      <a:pPr lvl="0" algn="ctr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ru-RU" sz="2000" b="1" dirty="0" smtClean="0">
                          <a:solidFill>
                            <a:srgbClr val="C00000"/>
                          </a:solidFill>
                          <a:effectLst/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 в области общепедагогической профессиональной компетентности</a:t>
                      </a: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noProof="0" dirty="0" smtClean="0">
                          <a:solidFill>
                            <a:srgbClr val="C00000"/>
                          </a:solidFill>
                          <a:effectLst/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Доля педагогов, имеющих профессиональные дефициты</a:t>
                      </a:r>
                    </a:p>
                    <a:p>
                      <a:pPr lvl="0" algn="ctr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endParaRPr kumimoji="0" lang="ru-RU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836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Составление рабочих программ учебных предметов, курсов, модулей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Разработка программ курсов внеурочной деятельности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Оценка эффективности и результатов обучающихся по предмету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работы со слабо мотивированными обучающимися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36 %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28 %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32 %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48 %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099751" y="-1"/>
            <a:ext cx="11092249" cy="1124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Обобщенный профиль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типичных профессиональных дефицитов учителей технологии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2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3597" y="1282819"/>
          <a:ext cx="11289792" cy="527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92252"/>
                <a:gridCol w="2397540"/>
              </a:tblGrid>
              <a:tr h="846153">
                <a:tc>
                  <a:txBody>
                    <a:bodyPr/>
                    <a:lstStyle/>
                    <a:p>
                      <a:pPr lvl="0" algn="ctr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Типичные профессиональные дефициты </a:t>
                      </a:r>
                    </a:p>
                    <a:p>
                      <a:pPr lvl="0" algn="ctr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в области педагогической деятельности </a:t>
                      </a:r>
                    </a:p>
                    <a:p>
                      <a:pPr lvl="0" algn="ctr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ru-RU" sz="2000" b="1" kern="1200" dirty="0" smtClean="0">
                          <a:solidFill>
                            <a:srgbClr val="C00000"/>
                          </a:solidFill>
                          <a:effectLst/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при подготовке и проведении уроков</a:t>
                      </a:r>
                      <a:endParaRPr lang="ru-RU" sz="2000" b="1" kern="1200" noProof="0" dirty="0">
                        <a:solidFill>
                          <a:srgbClr val="C00000"/>
                        </a:solidFill>
                        <a:effectLst/>
                        <a:latin typeface="Century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90000"/>
                        </a:lnSpc>
                        <a:spcBef>
                          <a:spcPct val="0"/>
                        </a:spcBef>
                      </a:pPr>
                      <a:r>
                        <a:rPr lang="ru-RU" sz="1800" b="1" kern="1200" noProof="0" dirty="0" smtClean="0">
                          <a:solidFill>
                            <a:srgbClr val="C00000"/>
                          </a:solidFill>
                          <a:effectLst/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Доля педагогов, имеющих профессиональные дефициты</a:t>
                      </a:r>
                      <a:endParaRPr lang="ru-RU" sz="1800" b="1" kern="1200" noProof="0" dirty="0">
                        <a:solidFill>
                          <a:srgbClr val="C00000"/>
                        </a:solidFill>
                        <a:effectLst/>
                        <a:latin typeface="Century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196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Включение обучающихся в планирование деятельности по достижению цели и задач урока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Подбор необходимого учебного материала в соответствии с поставленной целью урока</a:t>
                      </a:r>
                      <a:endParaRPr lang="ru-RU" sz="2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Предоставление возможности выбора для обучающихся оптимальных методов, приёмов, и средств обучения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Вовлечение в урочную деятельность обучающихся с различной учебной мотивацией и учебными достижениями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Самоанализ урока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38 %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32%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27%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46%</a:t>
                      </a:r>
                    </a:p>
                    <a:p>
                      <a:pPr algn="ctr">
                        <a:buFont typeface="Arial" pitchFamily="34" charset="0"/>
                        <a:buNone/>
                      </a:pPr>
                      <a:endParaRPr lang="ru-RU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367246" y="0"/>
            <a:ext cx="10434610" cy="983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Обобщенный профиль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типичных профессиональных дефицитов учителей технологии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2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21949" y="1604424"/>
          <a:ext cx="11179899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4408"/>
                <a:gridCol w="2545491"/>
              </a:tblGrid>
              <a:tr h="11511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Дефициты в области оценочно-рефлексивной компетентности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000" b="1" kern="1200" noProof="0" dirty="0" smtClean="0">
                          <a:solidFill>
                            <a:srgbClr val="C00000"/>
                          </a:solidFill>
                          <a:effectLst/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Доля педагогов, имеющих профессиональные дефициты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642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dirty="0" smtClean="0"/>
                        <a:t>Прогнозирование результатов своей профессиональной деятельности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2400" dirty="0" smtClean="0"/>
                        <a:t> </a:t>
                      </a:r>
                      <a:endParaRPr lang="ru-RU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200" dirty="0" smtClean="0"/>
                        <a:t>28 %</a:t>
                      </a:r>
                      <a:endParaRPr lang="ru-RU" sz="2200" dirty="0"/>
                    </a:p>
                  </a:txBody>
                  <a:tcPr/>
                </a:tc>
              </a:tr>
              <a:tr h="4364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C00000"/>
                          </a:solidFill>
                          <a:effectLst/>
                          <a:latin typeface="Century" pitchFamily="18" charset="0"/>
                          <a:ea typeface="Times New Roman" pitchFamily="18" charset="0"/>
                          <a:cs typeface="Arial" pitchFamily="34" charset="0"/>
                        </a:rPr>
                        <a:t>Дефициты в области коммуникативной компетентности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400" b="1" kern="1200" dirty="0" smtClean="0">
                        <a:solidFill>
                          <a:srgbClr val="C00000"/>
                        </a:solidFill>
                        <a:effectLst/>
                        <a:latin typeface="Century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3642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Участие в профессиональных дискуссиях и обсуждениях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ru-RU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23%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099751" y="-1"/>
            <a:ext cx="11092249" cy="11244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Обобщенный профиль </a:t>
            </a:r>
          </a:p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типичных профессиональных дефицитов учителей технологии</a:t>
            </a:r>
            <a:endParaRPr lang="ru-RU" sz="28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2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992" y="304800"/>
            <a:ext cx="11875008" cy="865632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  <a:t>Оценка предметных и методических </a:t>
            </a:r>
            <a:br>
              <a:rPr lang="ru-RU" sz="3600" b="1" dirty="0" smtClean="0">
                <a:solidFill>
                  <a:srgbClr val="C00000"/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3600" b="1" dirty="0" smtClean="0">
                <a:solidFill>
                  <a:srgbClr val="C00000"/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  <a:t>компетенций учителей технологии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</a:br>
            <a:endParaRPr lang="ru-RU" sz="27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74868" y="2252013"/>
            <a:ext cx="5117132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000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: 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 профессиональных дефицитов на основании стандартизированных оценочных процедур</a:t>
            </a:r>
          </a:p>
          <a:p>
            <a:pPr algn="ctr"/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Диагностический инструментарий: </a:t>
            </a:r>
          </a:p>
          <a:p>
            <a:pPr algn="ctr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Диагностическая работа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938784" y="3986784"/>
          <a:ext cx="6559296" cy="204825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226257">
                  <a:extLst>
                    <a:ext uri="{9D8B030D-6E8A-4147-A177-3AD203B41FA5}">
                      <a16:colId xmlns:a16="http://schemas.microsoft.com/office/drawing/2014/main" xmlns="" val="567022046"/>
                    </a:ext>
                  </a:extLst>
                </a:gridCol>
                <a:gridCol w="3333039">
                  <a:extLst>
                    <a:ext uri="{9D8B030D-6E8A-4147-A177-3AD203B41FA5}">
                      <a16:colId xmlns:a16="http://schemas.microsoft.com/office/drawing/2014/main" xmlns="" val="3939690074"/>
                    </a:ext>
                  </a:extLst>
                </a:gridCol>
              </a:tblGrid>
              <a:tr h="404404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Структура диагностической работы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05303853"/>
                  </a:ext>
                </a:extLst>
              </a:tr>
              <a:tr h="16438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задания для оценки предметных компетенций учителя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задания для оценки методических компетенций учителя, представленные в форме методических задач </a:t>
                      </a:r>
                      <a:endParaRPr lang="ru-RU" sz="2000" b="1" kern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75501449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3568" y="1950720"/>
            <a:ext cx="5949696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  <a:t>ЦНППМ Пензенской области,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  <a:t>сентябрь 2022 года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  <a:t>количество участников- </a:t>
            </a:r>
          </a:p>
          <a:p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Century" pitchFamily="18" charset="0"/>
                <a:ea typeface="Times New Roman" pitchFamily="18" charset="0"/>
                <a:cs typeface="Arial" pitchFamily="34" charset="0"/>
              </a:rPr>
              <a:t>9 учителей технологии (9,4 %)</a:t>
            </a:r>
          </a:p>
        </p:txBody>
      </p:sp>
      <p:pic>
        <p:nvPicPr>
          <p:cNvPr id="3" name="Рисунок 2" descr="https://tilda.lektorium.tv/media/projects/3777856/tild6634-6331-4161-a334-326631626461__circle-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73824" y="1255776"/>
            <a:ext cx="5374334" cy="51166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032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41248" y="1548384"/>
          <a:ext cx="10728960" cy="3644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8960"/>
              </a:tblGrid>
              <a:tr h="485901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Предметные компетенции</a:t>
                      </a:r>
                      <a:endParaRPr lang="ru-RU" sz="2200" dirty="0"/>
                    </a:p>
                  </a:txBody>
                  <a:tcPr/>
                </a:tc>
              </a:tr>
              <a:tr h="3158359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проводить анализ и модернизацию 3</a:t>
                      </a:r>
                      <a:r>
                        <a:rPr lang="en-US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модели (72,3 %)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Знание основных законов и принципов теории автоматического управления и регулирования, методов использования в робототехнических системах (69,3 %)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Знание принципа сборки электрических схем (67,2 %)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Умение исследовать и анализировать свойства конструкционных материалов (66,2 %)</a:t>
                      </a:r>
                      <a:endParaRPr lang="ru-RU" sz="2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367246" y="0"/>
            <a:ext cx="10434610" cy="9831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</a:pP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Профессиональные дефициты учителей технологии– участников оценки компетенций 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32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2080" y="0"/>
            <a:ext cx="10363200" cy="8168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3200" b="1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  <a:ea typeface="Times New Roman" pitchFamily="18" charset="0"/>
                <a:cs typeface="Arial" pitchFamily="34" charset="0"/>
              </a:rPr>
              <a:t>Профессиональные дефициты учителей технологии– участников оценки компетенций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94944" y="1463041"/>
          <a:ext cx="11045952" cy="4651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5952"/>
              </a:tblGrid>
              <a:tr h="420026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Методические компетенции</a:t>
                      </a:r>
                      <a:endParaRPr lang="ru-RU" sz="2200" dirty="0"/>
                    </a:p>
                  </a:txBody>
                  <a:tcPr/>
                </a:tc>
              </a:tr>
              <a:tr h="4225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Планирование образовательных результатов по учебному предмету в соответствии с требованиями ФГОС (88,7 %)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Осуществление объективного оценивания результатов выполнения работ на основе установленных критериев (86,7 %)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Постановка целей и задач обучения в соответствии с требованиями примерных рабочих программ по учебному предмету (84,8 %)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Отбор дидактических материалов к уроку (80,2 %)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2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2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Выбор средств и приемов обучения в соответствии с задачами учебного занятия (79,3 %)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0325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5287</TotalTime>
  <Words>458</Words>
  <Application>Microsoft Office PowerPoint</Application>
  <PresentationFormat>Произвольный</PresentationFormat>
  <Paragraphs>104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2_Тема Office</vt:lpstr>
      <vt:lpstr>   АНАЛИЗ РЕЗУЛЬТАТОВ ДИАГНОСТИКИ ПРОФЕССИОНАЛЬНЫХ ДЕФИЦИТОВ УЧИТЕЛЕЙ ТЕХНОЛОГИИ  В 2023/2024 УЧЕБНОМ ГОДУ </vt:lpstr>
      <vt:lpstr>Диагностика профессиональных дефицитов учителей технологии (сентябрь 2023 года)</vt:lpstr>
      <vt:lpstr>Диагностика профессиональных дефицитов  учителей технологии (сентябрь 2023 года)</vt:lpstr>
      <vt:lpstr>Слайд 4</vt:lpstr>
      <vt:lpstr>Слайд 5</vt:lpstr>
      <vt:lpstr>Слайд 6</vt:lpstr>
      <vt:lpstr>Оценка предметных и методических  компетенций учителей технологии  </vt:lpstr>
      <vt:lpstr>Слайд 8</vt:lpstr>
      <vt:lpstr>  Профессиональные дефициты учителей технологии– участников оценки компетенций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НОВАЯ ФОРМА СТАЖИРОВОЧНОЙ ПЛОЩАДКИ</dc:title>
  <dc:creator>Admin</dc:creator>
  <cp:lastModifiedBy>Пользователь</cp:lastModifiedBy>
  <cp:revision>358</cp:revision>
  <dcterms:created xsi:type="dcterms:W3CDTF">2021-09-03T10:02:05Z</dcterms:created>
  <dcterms:modified xsi:type="dcterms:W3CDTF">2023-11-21T06:54:34Z</dcterms:modified>
</cp:coreProperties>
</file>