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4" r:id="rId4"/>
    <p:sldId id="262" r:id="rId5"/>
    <p:sldId id="263" r:id="rId6"/>
    <p:sldId id="280" r:id="rId7"/>
    <p:sldId id="264" r:id="rId8"/>
    <p:sldId id="276" r:id="rId9"/>
    <p:sldId id="281" r:id="rId10"/>
    <p:sldId id="266" r:id="rId11"/>
    <p:sldId id="277" r:id="rId12"/>
    <p:sldId id="268" r:id="rId13"/>
    <p:sldId id="282" r:id="rId14"/>
    <p:sldId id="278" r:id="rId15"/>
    <p:sldId id="283" r:id="rId16"/>
    <p:sldId id="279" r:id="rId17"/>
    <p:sldId id="284" r:id="rId18"/>
    <p:sldId id="267" r:id="rId19"/>
    <p:sldId id="271" r:id="rId20"/>
    <p:sldId id="273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903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1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185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1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8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6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489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56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F0B6847-1FA9-4226-ACA2-4BD7712CEC9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F1254BF-C6A5-4A47-ADF8-7AA19D3ADD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15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634" y="1200777"/>
            <a:ext cx="9959926" cy="3066757"/>
          </a:xfrm>
        </p:spPr>
        <p:txBody>
          <a:bodyPr/>
          <a:lstStyle/>
          <a:p>
            <a:r>
              <a:rPr lang="ru-RU" dirty="0" smtClean="0"/>
              <a:t>Образ </a:t>
            </a:r>
            <a:br>
              <a:rPr lang="ru-RU" dirty="0" smtClean="0"/>
            </a:br>
            <a:r>
              <a:rPr lang="ru-RU" dirty="0" err="1" smtClean="0"/>
              <a:t>ВЛАДИМИРа</a:t>
            </a:r>
            <a:r>
              <a:rPr lang="ru-RU" dirty="0" smtClean="0"/>
              <a:t> </a:t>
            </a:r>
            <a:r>
              <a:rPr lang="ru-RU" dirty="0" err="1" smtClean="0"/>
              <a:t>ДУБРОВСКого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0481" y="4267534"/>
            <a:ext cx="696250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Кузюрина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Петровна,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 МБОУ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СОШ № 20 г. Пензы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Лунёва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Лилия Вячеславовна,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 МБОУ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СОШ № 20 г. Пензы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1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950" y="350788"/>
            <a:ext cx="10763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/>
              <a:t> Владимир потупил голову, люди его окружили несчастного своего господина. «Отец ты наш, — кричали они, целуя ему руки, — не хотим другого барина, кроме тебя, прикажи, </a:t>
            </a:r>
            <a:r>
              <a:rPr lang="ru-RU" sz="2400" dirty="0" smtClean="0"/>
              <a:t>Государь</a:t>
            </a:r>
            <a:r>
              <a:rPr lang="ru-RU" sz="2400" dirty="0"/>
              <a:t>, с судом мы управимся. Умрем, а не выдадим». Владимир смотрел на них, и </a:t>
            </a:r>
            <a:r>
              <a:rPr lang="ru-RU" sz="2400" b="1" i="1" dirty="0">
                <a:solidFill>
                  <a:srgbClr val="7030A0"/>
                </a:solidFill>
              </a:rPr>
              <a:t>странные чувства </a:t>
            </a:r>
            <a:r>
              <a:rPr lang="ru-RU" sz="2400" dirty="0"/>
              <a:t>волновали его. «Стойте смирно, — сказал он им, — а я с приказными переговорю». — «Переговори, батюшка, — закричали ему из толпы, — да усовести окаянных».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3146762"/>
            <a:ext cx="11010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/>
              <a:t>«И портрет этот достанется врагу моего семейства, — подумал Владимир, — он заброшен будет в кладовую …или повешен в передней, предметом насмешек и замечаний его псарей, а в ее спальной, в комнате... где умер отец, поселится его приказчик…. Нет! нет! пускай же и ему не достанется печальный дом, из которого он выгоняет меня». Владимир стиснул зубы, </a:t>
            </a:r>
            <a:r>
              <a:rPr lang="ru-RU" sz="2400" b="1" i="1" dirty="0">
                <a:solidFill>
                  <a:srgbClr val="7030A0"/>
                </a:solidFill>
              </a:rPr>
              <a:t>страшные мысли </a:t>
            </a:r>
            <a:r>
              <a:rPr lang="ru-RU" sz="2400" dirty="0"/>
              <a:t>рождались в уме его. Голоса подьячих доходили до него, они хозяйничали, требовали то того, то другого и неприятно развлекали его среди печальных его размышлений. Наконец все утихло. </a:t>
            </a:r>
          </a:p>
        </p:txBody>
      </p:sp>
    </p:spTree>
    <p:extLst>
      <p:ext uri="{BB962C8B-B14F-4D97-AF65-F5344CB8AC3E}">
        <p14:creationId xmlns:p14="http://schemas.microsoft.com/office/powerpoint/2010/main" val="299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293914"/>
            <a:ext cx="11723914" cy="14859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ПОЖАР В КИСТЕНЕВКЕ.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ЛЕНТА СОБЫТИЙ.</a:t>
            </a:r>
            <a:endParaRPr lang="ru-RU" sz="3600" dirty="0"/>
          </a:p>
        </p:txBody>
      </p:sp>
      <p:pic>
        <p:nvPicPr>
          <p:cNvPr id="4" name="Picture 8" descr="https://e1.pngegg.com/pngimages/18/546/png-clipart-film-strips-10-tiras-de-peliculas-rectangular-film-boarder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306" y="-962339"/>
            <a:ext cx="3946364" cy="10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9" y="3047086"/>
            <a:ext cx="1832108" cy="2846093"/>
          </a:xfrm>
          <a:prstGeom prst="rect">
            <a:avLst/>
          </a:prstGeom>
        </p:spPr>
      </p:pic>
      <p:pic>
        <p:nvPicPr>
          <p:cNvPr id="6" name="Picture 2" descr="https://sun1-90.userapi.com/s/v1/if1/6MUqAbrhWSJCI3fA17B1tR3pDteq2dYCj7PzndaeQVo4D1auKxETHTYQ-qiJimatw8JEbfqx.jpg?size=400x400&amp;quality=96&amp;crop=67,67,410,410&amp;ava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r="20950"/>
          <a:stretch/>
        </p:blipFill>
        <p:spPr bwMode="auto">
          <a:xfrm>
            <a:off x="1371600" y="3047086"/>
            <a:ext cx="1822450" cy="2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tvet.imgsmail.ru/download/85068372_ff019d621212db095aed385410aeb835_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31426"/>
          <a:stretch/>
        </p:blipFill>
        <p:spPr bwMode="auto">
          <a:xfrm>
            <a:off x="5622202" y="3009281"/>
            <a:ext cx="1783533" cy="29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0764"/>
            <a:ext cx="11506200" cy="913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АНАЛИЗ ТРЕТЬЕГО ЭПИЗОДА.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9717" y="809168"/>
            <a:ext cx="9383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1.Владимир </a:t>
            </a:r>
            <a:r>
              <a:rPr lang="ru-RU" altLang="ru-RU" sz="2800" dirty="0"/>
              <a:t>серьезно задумывается о том, чтобы оставить имение: </a:t>
            </a:r>
            <a:r>
              <a:rPr lang="ru-RU" altLang="ru-RU" sz="2800" b="1" dirty="0"/>
              <a:t>«Завтра должен я буду оставить дом».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1575" y="1763275"/>
            <a:ext cx="10534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2.Размышления </a:t>
            </a:r>
            <a:r>
              <a:rPr lang="ru-RU" altLang="ru-RU" sz="2800" dirty="0"/>
              <a:t>и мечтания о прошедших годах: </a:t>
            </a:r>
            <a:r>
              <a:rPr lang="ru-RU" altLang="ru-RU" sz="2800" b="1" dirty="0"/>
              <a:t>«Владимир зачитался и позабыл всё на свете».</a:t>
            </a:r>
            <a:r>
              <a:rPr lang="ru-RU" altLang="ru-RU" sz="28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2027" y="2622666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3.Неожиданная </a:t>
            </a:r>
            <a:r>
              <a:rPr lang="ru-RU" altLang="ru-RU" sz="2800" dirty="0"/>
              <a:t>встреча с Архипом: </a:t>
            </a:r>
            <a:r>
              <a:rPr lang="ru-RU" altLang="ru-RU" sz="2800" b="1" dirty="0"/>
              <a:t>« ..наткнулся на человека».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2027" y="3000707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4.Разговор </a:t>
            </a:r>
            <a:r>
              <a:rPr lang="ru-RU" altLang="ru-RU" sz="2800" dirty="0"/>
              <a:t>со слугой: </a:t>
            </a:r>
            <a:r>
              <a:rPr lang="ru-RU" altLang="ru-RU" sz="2800" b="1" dirty="0"/>
              <a:t>«Что ты здесь притаился?».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1575" y="4425543"/>
            <a:ext cx="10548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6.Владимир </a:t>
            </a:r>
            <a:r>
              <a:rPr lang="ru-RU" altLang="ru-RU" sz="2800" dirty="0"/>
              <a:t>Дубровский решает сжечь родное имение: </a:t>
            </a:r>
            <a:r>
              <a:rPr lang="ru-RU" altLang="ru-RU" sz="2800" b="1" dirty="0"/>
              <a:t>«Пламя взвилось и осветило весь двор».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571" y="5204768"/>
            <a:ext cx="11865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7. Ослушание </a:t>
            </a:r>
            <a:r>
              <a:rPr lang="ru-RU" altLang="ru-RU" sz="2800" dirty="0"/>
              <a:t>Архипа и гибель невинных: </a:t>
            </a:r>
            <a:r>
              <a:rPr lang="ru-RU" altLang="ru-RU" sz="2800" b="1" dirty="0"/>
              <a:t>«Раздался жалобный вопль и крики».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571" y="6158875"/>
            <a:ext cx="11865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8.Побег </a:t>
            </a:r>
            <a:r>
              <a:rPr lang="ru-RU" altLang="ru-RU" sz="2800" dirty="0"/>
              <a:t>Владимира Дубровского: </a:t>
            </a:r>
            <a:r>
              <a:rPr lang="ru-RU" altLang="ru-RU" sz="2800" b="1" dirty="0"/>
              <a:t>«Счастливо, не поминайте меня лихом».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3523927"/>
            <a:ext cx="1150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5.Приказ </a:t>
            </a:r>
            <a:r>
              <a:rPr lang="ru-RU" sz="2800" dirty="0"/>
              <a:t>Архипу спасти всех, кто находится в доме: </a:t>
            </a:r>
            <a:r>
              <a:rPr lang="ru-RU" sz="2800" b="1" dirty="0"/>
              <a:t>« .. чтоб ни одной души в нем не оставалось».</a:t>
            </a:r>
            <a:endParaRPr lang="ru-RU" sz="28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94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/>
      <p:bldP spid="3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85" y="153740"/>
            <a:ext cx="11506200" cy="988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ТРЕТЬЕГО ФРАГМЕНТА.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i?id=83369b71563a96d21fa6c4412faeef93_sr-5231073-images-thumbs&amp;n=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750" l="0" r="100000">
                        <a14:foregroundMark x1="52000" y1="71875" x2="56750" y2="8375"/>
                        <a14:foregroundMark x1="49125" y1="13875" x2="39875" y2="29625"/>
                        <a14:foregroundMark x1="59125" y1="15750" x2="65000" y2="15750"/>
                        <a14:foregroundMark x1="72375" y1="15750" x2="72375" y2="15750"/>
                        <a14:foregroundMark x1="64375" y1="12250" x2="80750" y2="25125"/>
                        <a14:foregroundMark x1="80500" y1="27000" x2="75000" y2="41000"/>
                        <a14:foregroundMark x1="59125" y1="11750" x2="49125" y2="6000"/>
                        <a14:foregroundMark x1="47625" y1="9375" x2="34625" y2="34125"/>
                        <a14:foregroundMark x1="47500" y1="8375" x2="34875" y2="23125"/>
                        <a14:foregroundMark x1="69500" y1="12000" x2="57375" y2="5875"/>
                        <a14:foregroundMark x1="40125" y1="75750" x2="45000" y2="99000"/>
                        <a14:foregroundMark x1="39125" y1="78125" x2="6750" y2="98625"/>
                        <a14:foregroundMark x1="32875" y1="89500" x2="37250" y2="99250"/>
                        <a14:foregroundMark x1="58375" y1="83375" x2="67125" y2="99750"/>
                        <a14:foregroundMark x1="80500" y1="84125" x2="93125" y2="99750"/>
                        <a14:foregroundMark x1="42500" y1="18875" x2="35750" y2="12500"/>
                        <a14:foregroundMark x1="37000" y1="14875" x2="33625" y2="20125"/>
                        <a14:backgroundMark x1="85500" y1="40500" x2="97625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4" y="2690446"/>
            <a:ext cx="4427221" cy="4167554"/>
          </a:xfrm>
          <a:prstGeom prst="rect">
            <a:avLst/>
          </a:prstGeom>
          <a:noFill/>
          <a:extLst/>
        </p:spPr>
      </p:pic>
      <p:grpSp>
        <p:nvGrpSpPr>
          <p:cNvPr id="51" name="Группа 50"/>
          <p:cNvGrpSpPr/>
          <p:nvPr/>
        </p:nvGrpSpPr>
        <p:grpSpPr>
          <a:xfrm>
            <a:off x="1094914" y="536611"/>
            <a:ext cx="4468306" cy="3631668"/>
            <a:chOff x="1094914" y="536611"/>
            <a:chExt cx="4468306" cy="363166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94914" y="536611"/>
              <a:ext cx="2658007" cy="2663790"/>
              <a:chOff x="1094914" y="536611"/>
              <a:chExt cx="2658007" cy="266379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094914" y="905943"/>
                <a:ext cx="2658007" cy="22944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1318" y="536611"/>
                <a:ext cx="172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1. Черты </a:t>
                </a:r>
                <a:r>
                  <a:rPr lang="ru-RU" dirty="0" smtClean="0"/>
                  <a:t>героя.</a:t>
                </a:r>
                <a:endParaRPr lang="ru-RU" dirty="0"/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3500666" y="2610662"/>
              <a:ext cx="2062554" cy="15576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7290234" y="3539477"/>
            <a:ext cx="4950245" cy="2985755"/>
            <a:chOff x="7290234" y="3539477"/>
            <a:chExt cx="4950245" cy="298575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410135" y="3539477"/>
              <a:ext cx="3830344" cy="2985755"/>
              <a:chOff x="8410135" y="3539477"/>
              <a:chExt cx="3830344" cy="2985755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291234" y="4185808"/>
                <a:ext cx="2491594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410135" y="3539477"/>
                <a:ext cx="3830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/>
                  <a:t>5. Каково ваше отношение к герою </a:t>
                </a:r>
                <a:endParaRPr lang="ru-RU" dirty="0" smtClean="0"/>
              </a:p>
              <a:p>
                <a:pPr algn="ctr"/>
                <a:r>
                  <a:rPr lang="ru-RU" dirty="0" smtClean="0"/>
                  <a:t>в </a:t>
                </a:r>
                <a:r>
                  <a:rPr lang="ru-RU" dirty="0"/>
                  <a:t>этом эпизоде?</a:t>
                </a: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 flipV="1">
              <a:off x="7290234" y="5580186"/>
              <a:ext cx="2047197" cy="7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680153" y="3521948"/>
            <a:ext cx="4489726" cy="3003284"/>
            <a:chOff x="680153" y="3521948"/>
            <a:chExt cx="4489726" cy="3003284"/>
          </a:xfrm>
        </p:grpSpPr>
        <p:sp>
          <p:nvSpPr>
            <p:cNvPr id="20" name="TextBox 19"/>
            <p:cNvSpPr txBox="1"/>
            <p:nvPr/>
          </p:nvSpPr>
          <p:spPr>
            <a:xfrm>
              <a:off x="680153" y="3521948"/>
              <a:ext cx="3829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4. Последствия, </a:t>
              </a:r>
            </a:p>
            <a:p>
              <a:pPr algn="ctr"/>
              <a:r>
                <a:rPr lang="ru-RU" dirty="0" smtClean="0"/>
                <a:t>к которым приводят действия героя.</a:t>
              </a:r>
              <a:endParaRPr lang="ru-RU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210624" y="4185808"/>
              <a:ext cx="3959255" cy="2339424"/>
              <a:chOff x="1210624" y="4185808"/>
              <a:chExt cx="3959255" cy="233942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210624" y="4185808"/>
                <a:ext cx="2768185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3846922" y="5580186"/>
                <a:ext cx="1322957" cy="7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7356193" y="638712"/>
            <a:ext cx="4733138" cy="3735687"/>
            <a:chOff x="7356193" y="638712"/>
            <a:chExt cx="4733138" cy="373568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14780" y="638712"/>
              <a:ext cx="3274551" cy="2755119"/>
              <a:chOff x="8814780" y="638712"/>
              <a:chExt cx="3274551" cy="27551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337431" y="980720"/>
                <a:ext cx="2445397" cy="241311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14780" y="638712"/>
                <a:ext cx="3274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3. Чем руководствуется герой?</a:t>
                </a:r>
                <a:endParaRPr lang="ru-RU" dirty="0"/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flipV="1">
              <a:off x="7356193" y="2790223"/>
              <a:ext cx="2280176" cy="15841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462806" y="610186"/>
            <a:ext cx="2164739" cy="2590215"/>
            <a:chOff x="5462806" y="610186"/>
            <a:chExt cx="2164739" cy="259021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462806" y="610186"/>
              <a:ext cx="2164739" cy="2274332"/>
              <a:chOff x="5462806" y="610186"/>
              <a:chExt cx="2164739" cy="2274332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462806" y="979518"/>
                <a:ext cx="2164739" cy="1905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8389" y="610186"/>
                <a:ext cx="2027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2. Поступки героя.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545894" y="2315819"/>
              <a:ext cx="404096" cy="88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334587" y="1379219"/>
            <a:ext cx="225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Решительность, гордость, отсутствие жестокости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612823" y="1592440"/>
            <a:ext cx="193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Поджигает имение</a:t>
            </a:r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9477760" y="1802081"/>
            <a:ext cx="216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Чувствами и разумом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415011" y="4984223"/>
            <a:ext cx="235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Становится </a:t>
            </a:r>
          </a:p>
          <a:p>
            <a:pPr algn="ctr"/>
            <a:r>
              <a:rPr lang="ru-RU" sz="2400" dirty="0" smtClean="0"/>
              <a:t>вне закона</a:t>
            </a:r>
            <a:endParaRPr lang="ru-RU" sz="2400" dirty="0"/>
          </a:p>
        </p:txBody>
      </p:sp>
      <p:sp>
        <p:nvSpPr>
          <p:cNvPr id="61" name="5-конечная звезда 60"/>
          <p:cNvSpPr/>
          <p:nvPr/>
        </p:nvSpPr>
        <p:spPr>
          <a:xfrm>
            <a:off x="9801729" y="4685436"/>
            <a:ext cx="1457521" cy="13201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293914"/>
            <a:ext cx="11723914" cy="14859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ДУБРОВСКИЙ-РАЗБОЙНИК.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ЛЕНТА СОБЫТИЙ.</a:t>
            </a:r>
            <a:endParaRPr lang="ru-RU" sz="3600" dirty="0"/>
          </a:p>
        </p:txBody>
      </p:sp>
      <p:pic>
        <p:nvPicPr>
          <p:cNvPr id="4" name="Picture 8" descr="https://e1.pngegg.com/pngimages/18/546/png-clipart-film-strips-10-tiras-de-peliculas-rectangular-film-boarder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306" y="-962339"/>
            <a:ext cx="3946364" cy="10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9" y="3047086"/>
            <a:ext cx="1832108" cy="2846093"/>
          </a:xfrm>
          <a:prstGeom prst="rect">
            <a:avLst/>
          </a:prstGeom>
        </p:spPr>
      </p:pic>
      <p:pic>
        <p:nvPicPr>
          <p:cNvPr id="6" name="Picture 2" descr="https://sun1-90.userapi.com/s/v1/if1/6MUqAbrhWSJCI3fA17B1tR3pDteq2dYCj7PzndaeQVo4D1auKxETHTYQ-qiJimatw8JEbfqx.jpg?size=400x400&amp;quality=96&amp;crop=67,67,410,410&amp;ava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r="20950"/>
          <a:stretch/>
        </p:blipFill>
        <p:spPr bwMode="auto">
          <a:xfrm>
            <a:off x="1371600" y="3047086"/>
            <a:ext cx="1822450" cy="2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tvet.imgsmail.ru/download/85068372_ff019d621212db095aed385410aeb835_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31426"/>
          <a:stretch/>
        </p:blipFill>
        <p:spPr bwMode="auto">
          <a:xfrm>
            <a:off x="5622202" y="3009281"/>
            <a:ext cx="1783533" cy="29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xn----7sbb5adknde1cb0dyd.xn--p1ai/img/pushkin/dubrovskiy/big/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9257" r="26184" b="6107"/>
          <a:stretch/>
        </p:blipFill>
        <p:spPr bwMode="auto">
          <a:xfrm>
            <a:off x="7757327" y="3047085"/>
            <a:ext cx="1788607" cy="28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85" y="153740"/>
            <a:ext cx="11506200" cy="988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ЧЕТВЁРТОГО ФРАГМЕНТА.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i?id=83369b71563a96d21fa6c4412faeef93_sr-5231073-images-thumbs&amp;n=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750" l="0" r="100000">
                        <a14:foregroundMark x1="52000" y1="71875" x2="56750" y2="8375"/>
                        <a14:foregroundMark x1="49125" y1="13875" x2="39875" y2="29625"/>
                        <a14:foregroundMark x1="59125" y1="15750" x2="65000" y2="15750"/>
                        <a14:foregroundMark x1="72375" y1="15750" x2="72375" y2="15750"/>
                        <a14:foregroundMark x1="64375" y1="12250" x2="80750" y2="25125"/>
                        <a14:foregroundMark x1="80500" y1="27000" x2="75000" y2="41000"/>
                        <a14:foregroundMark x1="59125" y1="11750" x2="49125" y2="6000"/>
                        <a14:foregroundMark x1="47625" y1="9375" x2="34625" y2="34125"/>
                        <a14:foregroundMark x1="47500" y1="8375" x2="34875" y2="23125"/>
                        <a14:foregroundMark x1="69500" y1="12000" x2="57375" y2="5875"/>
                        <a14:foregroundMark x1="40125" y1="75750" x2="45000" y2="99000"/>
                        <a14:foregroundMark x1="39125" y1="78125" x2="6750" y2="98625"/>
                        <a14:foregroundMark x1="32875" y1="89500" x2="37250" y2="99250"/>
                        <a14:foregroundMark x1="58375" y1="83375" x2="67125" y2="99750"/>
                        <a14:foregroundMark x1="80500" y1="84125" x2="93125" y2="99750"/>
                        <a14:foregroundMark x1="42500" y1="18875" x2="35750" y2="12500"/>
                        <a14:foregroundMark x1="37000" y1="14875" x2="33625" y2="20125"/>
                        <a14:backgroundMark x1="85500" y1="40500" x2="97625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4" y="2690446"/>
            <a:ext cx="4427221" cy="4167554"/>
          </a:xfrm>
          <a:prstGeom prst="rect">
            <a:avLst/>
          </a:prstGeom>
          <a:noFill/>
          <a:extLst/>
        </p:spPr>
      </p:pic>
      <p:grpSp>
        <p:nvGrpSpPr>
          <p:cNvPr id="51" name="Группа 50"/>
          <p:cNvGrpSpPr/>
          <p:nvPr/>
        </p:nvGrpSpPr>
        <p:grpSpPr>
          <a:xfrm>
            <a:off x="1094914" y="536611"/>
            <a:ext cx="4468306" cy="3631668"/>
            <a:chOff x="1094914" y="536611"/>
            <a:chExt cx="4468306" cy="363166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94914" y="536611"/>
              <a:ext cx="2658007" cy="2663790"/>
              <a:chOff x="1094914" y="536611"/>
              <a:chExt cx="2658007" cy="266379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094914" y="905943"/>
                <a:ext cx="2658007" cy="22944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1318" y="536611"/>
                <a:ext cx="172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1. Черты </a:t>
                </a:r>
                <a:r>
                  <a:rPr lang="ru-RU" dirty="0" smtClean="0"/>
                  <a:t>героя.</a:t>
                </a:r>
                <a:endParaRPr lang="ru-RU" dirty="0"/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3500666" y="2610662"/>
              <a:ext cx="2062554" cy="15576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7290234" y="3539477"/>
            <a:ext cx="4950245" cy="2985755"/>
            <a:chOff x="7290234" y="3539477"/>
            <a:chExt cx="4950245" cy="298575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410135" y="3539477"/>
              <a:ext cx="3830344" cy="2985755"/>
              <a:chOff x="8410135" y="3539477"/>
              <a:chExt cx="3830344" cy="2985755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291234" y="4185808"/>
                <a:ext cx="2491594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410135" y="3539477"/>
                <a:ext cx="3830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/>
                  <a:t>5. Каково ваше отношение к герою </a:t>
                </a:r>
                <a:endParaRPr lang="ru-RU" dirty="0" smtClean="0"/>
              </a:p>
              <a:p>
                <a:pPr algn="ctr"/>
                <a:r>
                  <a:rPr lang="ru-RU" dirty="0" smtClean="0"/>
                  <a:t>в </a:t>
                </a:r>
                <a:r>
                  <a:rPr lang="ru-RU" dirty="0"/>
                  <a:t>этом эпизоде?</a:t>
                </a: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 flipV="1">
              <a:off x="7290234" y="5580186"/>
              <a:ext cx="2047197" cy="7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680153" y="3521948"/>
            <a:ext cx="4489726" cy="3003284"/>
            <a:chOff x="680153" y="3521948"/>
            <a:chExt cx="4489726" cy="3003284"/>
          </a:xfrm>
        </p:grpSpPr>
        <p:sp>
          <p:nvSpPr>
            <p:cNvPr id="20" name="TextBox 19"/>
            <p:cNvSpPr txBox="1"/>
            <p:nvPr/>
          </p:nvSpPr>
          <p:spPr>
            <a:xfrm>
              <a:off x="680153" y="3521948"/>
              <a:ext cx="3829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4. Последствия, </a:t>
              </a:r>
            </a:p>
            <a:p>
              <a:pPr algn="ctr"/>
              <a:r>
                <a:rPr lang="ru-RU" dirty="0" smtClean="0"/>
                <a:t>к которым приводят действия героя.</a:t>
              </a:r>
              <a:endParaRPr lang="ru-RU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210624" y="4185808"/>
              <a:ext cx="3959255" cy="2339424"/>
              <a:chOff x="1210624" y="4185808"/>
              <a:chExt cx="3959255" cy="233942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210624" y="4185808"/>
                <a:ext cx="2768185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3846922" y="5580186"/>
                <a:ext cx="1322957" cy="7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7356193" y="638712"/>
            <a:ext cx="4733138" cy="3735687"/>
            <a:chOff x="7356193" y="638712"/>
            <a:chExt cx="4733138" cy="373568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14780" y="638712"/>
              <a:ext cx="3274551" cy="2755119"/>
              <a:chOff x="8814780" y="638712"/>
              <a:chExt cx="3274551" cy="27551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337431" y="980720"/>
                <a:ext cx="2445397" cy="241311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14780" y="638712"/>
                <a:ext cx="3274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3. Чем руководствуется герой?</a:t>
                </a:r>
                <a:endParaRPr lang="ru-RU" dirty="0"/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flipV="1">
              <a:off x="7356193" y="2790223"/>
              <a:ext cx="2280176" cy="15841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462806" y="610186"/>
            <a:ext cx="2164739" cy="2590215"/>
            <a:chOff x="5462806" y="610186"/>
            <a:chExt cx="2164739" cy="259021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462806" y="610186"/>
              <a:ext cx="2164739" cy="2274332"/>
              <a:chOff x="5462806" y="610186"/>
              <a:chExt cx="2164739" cy="2274332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462806" y="979518"/>
                <a:ext cx="2164739" cy="1905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8389" y="610186"/>
                <a:ext cx="2027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2. Поступки героя.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545894" y="2315819"/>
              <a:ext cx="404096" cy="88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334587" y="1273952"/>
            <a:ext cx="2258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Нежелание подчиняться несправедливым законам, форма самозащиты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2823" y="1592440"/>
            <a:ext cx="193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Становится разбойником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9477760" y="1802081"/>
            <a:ext cx="216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Чувствами и разумом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440984" y="4668900"/>
            <a:ext cx="2359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Грабит </a:t>
            </a:r>
            <a:r>
              <a:rPr lang="ru-RU" sz="2400" dirty="0"/>
              <a:t>богатых и подлых, защищает слабых. </a:t>
            </a:r>
          </a:p>
        </p:txBody>
      </p:sp>
      <p:sp>
        <p:nvSpPr>
          <p:cNvPr id="61" name="5-конечная звезда 60"/>
          <p:cNvSpPr/>
          <p:nvPr/>
        </p:nvSpPr>
        <p:spPr>
          <a:xfrm>
            <a:off x="9801729" y="4685436"/>
            <a:ext cx="1457521" cy="13201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293914"/>
            <a:ext cx="11723914" cy="14859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ДУБРОВСКИЙ-УЧИТЕЛЬ.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ЛЕНТА СОБЫТИЙ.</a:t>
            </a:r>
            <a:endParaRPr lang="ru-RU" sz="3600" dirty="0"/>
          </a:p>
        </p:txBody>
      </p:sp>
      <p:pic>
        <p:nvPicPr>
          <p:cNvPr id="4" name="Picture 8" descr="https://e1.pngegg.com/pngimages/18/546/png-clipart-film-strips-10-tiras-de-peliculas-rectangular-film-boarder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306" y="-962339"/>
            <a:ext cx="3946364" cy="10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9" y="3047086"/>
            <a:ext cx="1832108" cy="2846093"/>
          </a:xfrm>
          <a:prstGeom prst="rect">
            <a:avLst/>
          </a:prstGeom>
        </p:spPr>
      </p:pic>
      <p:pic>
        <p:nvPicPr>
          <p:cNvPr id="6" name="Picture 2" descr="https://sun1-90.userapi.com/s/v1/if1/6MUqAbrhWSJCI3fA17B1tR3pDteq2dYCj7PzndaeQVo4D1auKxETHTYQ-qiJimatw8JEbfqx.jpg?size=400x400&amp;quality=96&amp;crop=67,67,410,410&amp;ava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r="20950"/>
          <a:stretch/>
        </p:blipFill>
        <p:spPr bwMode="auto">
          <a:xfrm>
            <a:off x="1371600" y="3047086"/>
            <a:ext cx="1822450" cy="2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tvet.imgsmail.ru/download/85068372_ff019d621212db095aed385410aeb835_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31426"/>
          <a:stretch/>
        </p:blipFill>
        <p:spPr bwMode="auto">
          <a:xfrm>
            <a:off x="5622202" y="3009281"/>
            <a:ext cx="1783533" cy="29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xn----7sbb5adknde1cb0dyd.xn--p1ai/img/pushkin/dubrovskiy/big/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9257" r="26184" b="6107"/>
          <a:stretch/>
        </p:blipFill>
        <p:spPr bwMode="auto">
          <a:xfrm>
            <a:off x="7757327" y="3047085"/>
            <a:ext cx="1788607" cy="28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apik.pro/uploads/posts/2022-01/1643043423_13-papik-pro-p-risunok-na-temu-dubrovskii-1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t="13829" r="33920" b="7235"/>
          <a:stretch/>
        </p:blipFill>
        <p:spPr bwMode="auto">
          <a:xfrm>
            <a:off x="9857678" y="3021980"/>
            <a:ext cx="1828800" cy="28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85" y="153740"/>
            <a:ext cx="11506200" cy="988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ПЯТОГО ФРАГМЕНТА.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i?id=83369b71563a96d21fa6c4412faeef93_sr-5231073-images-thumbs&amp;n=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750" l="0" r="100000">
                        <a14:foregroundMark x1="52000" y1="71875" x2="56750" y2="8375"/>
                        <a14:foregroundMark x1="49125" y1="13875" x2="39875" y2="29625"/>
                        <a14:foregroundMark x1="59125" y1="15750" x2="65000" y2="15750"/>
                        <a14:foregroundMark x1="72375" y1="15750" x2="72375" y2="15750"/>
                        <a14:foregroundMark x1="64375" y1="12250" x2="80750" y2="25125"/>
                        <a14:foregroundMark x1="80500" y1="27000" x2="75000" y2="41000"/>
                        <a14:foregroundMark x1="59125" y1="11750" x2="49125" y2="6000"/>
                        <a14:foregroundMark x1="47625" y1="9375" x2="34625" y2="34125"/>
                        <a14:foregroundMark x1="47500" y1="8375" x2="34875" y2="23125"/>
                        <a14:foregroundMark x1="69500" y1="12000" x2="57375" y2="5875"/>
                        <a14:foregroundMark x1="40125" y1="75750" x2="45000" y2="99000"/>
                        <a14:foregroundMark x1="39125" y1="78125" x2="6750" y2="98625"/>
                        <a14:foregroundMark x1="32875" y1="89500" x2="37250" y2="99250"/>
                        <a14:foregroundMark x1="58375" y1="83375" x2="67125" y2="99750"/>
                        <a14:foregroundMark x1="80500" y1="84125" x2="93125" y2="99750"/>
                        <a14:foregroundMark x1="42500" y1="18875" x2="35750" y2="12500"/>
                        <a14:foregroundMark x1="37000" y1="14875" x2="33625" y2="20125"/>
                        <a14:backgroundMark x1="85500" y1="40500" x2="97625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4" y="2690446"/>
            <a:ext cx="4427221" cy="4167554"/>
          </a:xfrm>
          <a:prstGeom prst="rect">
            <a:avLst/>
          </a:prstGeom>
          <a:noFill/>
          <a:extLst/>
        </p:spPr>
      </p:pic>
      <p:grpSp>
        <p:nvGrpSpPr>
          <p:cNvPr id="51" name="Группа 50"/>
          <p:cNvGrpSpPr/>
          <p:nvPr/>
        </p:nvGrpSpPr>
        <p:grpSpPr>
          <a:xfrm>
            <a:off x="1094914" y="536611"/>
            <a:ext cx="4468306" cy="3631668"/>
            <a:chOff x="1094914" y="536611"/>
            <a:chExt cx="4468306" cy="363166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94914" y="536611"/>
              <a:ext cx="2658007" cy="2663790"/>
              <a:chOff x="1094914" y="536611"/>
              <a:chExt cx="2658007" cy="266379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094914" y="905943"/>
                <a:ext cx="2658007" cy="22944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1318" y="536611"/>
                <a:ext cx="172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1. Черты </a:t>
                </a:r>
                <a:r>
                  <a:rPr lang="ru-RU" dirty="0" smtClean="0"/>
                  <a:t>героя.</a:t>
                </a:r>
                <a:endParaRPr lang="ru-RU" dirty="0"/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3500666" y="2610662"/>
              <a:ext cx="2062554" cy="15576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7290234" y="3539477"/>
            <a:ext cx="4950245" cy="2985755"/>
            <a:chOff x="7290234" y="3539477"/>
            <a:chExt cx="4950245" cy="298575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410135" y="3539477"/>
              <a:ext cx="3830344" cy="2985755"/>
              <a:chOff x="8410135" y="3539477"/>
              <a:chExt cx="3830344" cy="2985755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291234" y="4185808"/>
                <a:ext cx="2491594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410135" y="3539477"/>
                <a:ext cx="3830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/>
                  <a:t>5. Каково ваше отношение к герою </a:t>
                </a:r>
                <a:endParaRPr lang="ru-RU" dirty="0" smtClean="0"/>
              </a:p>
              <a:p>
                <a:pPr algn="ctr"/>
                <a:r>
                  <a:rPr lang="ru-RU" dirty="0" smtClean="0"/>
                  <a:t>в </a:t>
                </a:r>
                <a:r>
                  <a:rPr lang="ru-RU" dirty="0"/>
                  <a:t>этом эпизоде?</a:t>
                </a: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 flipV="1">
              <a:off x="7290234" y="5580186"/>
              <a:ext cx="2047197" cy="7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680153" y="3521948"/>
            <a:ext cx="4489726" cy="3003284"/>
            <a:chOff x="680153" y="3521948"/>
            <a:chExt cx="4489726" cy="3003284"/>
          </a:xfrm>
        </p:grpSpPr>
        <p:sp>
          <p:nvSpPr>
            <p:cNvPr id="20" name="TextBox 19"/>
            <p:cNvSpPr txBox="1"/>
            <p:nvPr/>
          </p:nvSpPr>
          <p:spPr>
            <a:xfrm>
              <a:off x="680153" y="3521948"/>
              <a:ext cx="3829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4. Последствия, </a:t>
              </a:r>
            </a:p>
            <a:p>
              <a:pPr algn="ctr"/>
              <a:r>
                <a:rPr lang="ru-RU" dirty="0" smtClean="0"/>
                <a:t>к которым приводят действия героя.</a:t>
              </a:r>
              <a:endParaRPr lang="ru-RU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210624" y="4185808"/>
              <a:ext cx="3959255" cy="2339424"/>
              <a:chOff x="1210624" y="4185808"/>
              <a:chExt cx="3959255" cy="233942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210624" y="4185808"/>
                <a:ext cx="2768185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3846922" y="5580186"/>
                <a:ext cx="1322957" cy="7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7356193" y="638712"/>
            <a:ext cx="4733138" cy="3735687"/>
            <a:chOff x="7356193" y="638712"/>
            <a:chExt cx="4733138" cy="373568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14780" y="638712"/>
              <a:ext cx="3274551" cy="2755119"/>
              <a:chOff x="8814780" y="638712"/>
              <a:chExt cx="3274551" cy="27551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337431" y="980720"/>
                <a:ext cx="2445397" cy="241311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14780" y="638712"/>
                <a:ext cx="3274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3. Чем руководствуется герой?</a:t>
                </a:r>
                <a:endParaRPr lang="ru-RU" dirty="0"/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flipV="1">
              <a:off x="7356193" y="2790223"/>
              <a:ext cx="2280176" cy="15841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462806" y="610186"/>
            <a:ext cx="2164739" cy="2590215"/>
            <a:chOff x="5462806" y="610186"/>
            <a:chExt cx="2164739" cy="259021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462806" y="610186"/>
              <a:ext cx="2164739" cy="2274332"/>
              <a:chOff x="5462806" y="610186"/>
              <a:chExt cx="2164739" cy="2274332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462806" y="979518"/>
                <a:ext cx="2164739" cy="1905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8389" y="610186"/>
                <a:ext cx="2027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2. Поступки героя.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545894" y="2315819"/>
              <a:ext cx="404096" cy="88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302678" y="1304473"/>
            <a:ext cx="225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smtClean="0"/>
              <a:t>Смелость</a:t>
            </a:r>
            <a:r>
              <a:rPr lang="ru-RU" sz="2000" dirty="0"/>
              <a:t>, решительность, хладнокровие, мстительность.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1742" y="1458677"/>
            <a:ext cx="188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Отказывается от мести </a:t>
            </a:r>
          </a:p>
          <a:p>
            <a:pPr algn="ctr"/>
            <a:r>
              <a:rPr lang="ru-RU" sz="2000" dirty="0" smtClean="0"/>
              <a:t>во имя любви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9477760" y="1802081"/>
            <a:ext cx="216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Чувствами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393513" y="4929988"/>
            <a:ext cx="235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 становится убийцей</a:t>
            </a:r>
            <a:endParaRPr lang="ru-RU" sz="2400" dirty="0"/>
          </a:p>
        </p:txBody>
      </p:sp>
      <p:sp>
        <p:nvSpPr>
          <p:cNvPr id="61" name="5-конечная звезда 60"/>
          <p:cNvSpPr/>
          <p:nvPr/>
        </p:nvSpPr>
        <p:spPr>
          <a:xfrm>
            <a:off x="9801729" y="4685436"/>
            <a:ext cx="1457521" cy="13201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75" y="667435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534335"/>
            <a:ext cx="10420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sz="4000" dirty="0"/>
              <a:t>Как мы выяснили, Владимир Дубровский почти всегда поступает по велению чувства. Правильно ли это?</a:t>
            </a:r>
          </a:p>
        </p:txBody>
      </p:sp>
    </p:spTree>
    <p:extLst>
      <p:ext uri="{BB962C8B-B14F-4D97-AF65-F5344CB8AC3E}">
        <p14:creationId xmlns:p14="http://schemas.microsoft.com/office/powerpoint/2010/main" val="22904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1100" y="1020097"/>
            <a:ext cx="104203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Анализируя 5-11 главу повести мы наблюдали, </a:t>
            </a:r>
            <a:r>
              <a:rPr lang="ru-RU" sz="3200" dirty="0" smtClean="0"/>
              <a:t>как _________ характер </a:t>
            </a:r>
            <a:r>
              <a:rPr lang="ru-RU" sz="3200" dirty="0"/>
              <a:t>Владимира Дубровского. При первом знакомстве мы </a:t>
            </a:r>
            <a:r>
              <a:rPr lang="ru-RU" sz="3200" dirty="0" smtClean="0"/>
              <a:t>видим ____________офицера</a:t>
            </a:r>
            <a:r>
              <a:rPr lang="ru-RU" sz="3200" dirty="0"/>
              <a:t>, </a:t>
            </a:r>
            <a:r>
              <a:rPr lang="ru-RU" sz="3200" dirty="0" smtClean="0"/>
              <a:t>но ____________сына</a:t>
            </a:r>
            <a:r>
              <a:rPr lang="ru-RU" sz="3200" dirty="0"/>
              <a:t>, бездумно тратившего деньги отца. Далее мы понимаем, что  Дубровский наделен такими чертами, как </a:t>
            </a:r>
            <a:r>
              <a:rPr lang="ru-RU" sz="3200" dirty="0" smtClean="0"/>
              <a:t>_________, ___________, ________ .Однако </a:t>
            </a:r>
            <a:r>
              <a:rPr lang="ru-RU" sz="3200" dirty="0"/>
              <a:t>в каждой своей роли </a:t>
            </a:r>
            <a:r>
              <a:rPr lang="ru-RU" sz="3200" dirty="0" smtClean="0"/>
              <a:t>он </a:t>
            </a:r>
            <a:r>
              <a:rPr lang="ru-RU" sz="3200" dirty="0"/>
              <a:t>остается </a:t>
            </a:r>
            <a:r>
              <a:rPr lang="ru-RU" sz="3200" dirty="0" smtClean="0"/>
              <a:t>человеком____________. Человечность </a:t>
            </a:r>
            <a:r>
              <a:rPr lang="ru-RU" sz="3200" dirty="0"/>
              <a:t>в Дубровском </a:t>
            </a:r>
            <a:r>
              <a:rPr lang="ru-RU" sz="3200" dirty="0" smtClean="0"/>
              <a:t>побеждает ___________. </a:t>
            </a:r>
            <a:r>
              <a:rPr lang="ru-RU" sz="3200" dirty="0"/>
              <a:t>Герой чаще </a:t>
            </a:r>
            <a:r>
              <a:rPr lang="ru-RU" sz="3200" dirty="0" smtClean="0"/>
              <a:t>руководствуется_______, </a:t>
            </a:r>
            <a:r>
              <a:rPr lang="ru-RU" sz="3200" dirty="0"/>
              <a:t>чем соображениями пользы. Он так же, как </a:t>
            </a:r>
            <a:r>
              <a:rPr lang="ru-RU" sz="3200" dirty="0" smtClean="0"/>
              <a:t>и______, </a:t>
            </a:r>
            <a:r>
              <a:rPr lang="ru-RU" sz="3200" dirty="0"/>
              <a:t>не в силах </a:t>
            </a:r>
            <a:r>
              <a:rPr lang="ru-RU" sz="3200" dirty="0" smtClean="0"/>
              <a:t>изменить _______, </a:t>
            </a:r>
            <a:r>
              <a:rPr lang="ru-RU" sz="3200" dirty="0"/>
              <a:t>признанные обществом.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1100" y="6858000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формировался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7437" y="6858000"/>
            <a:ext cx="22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благородного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9816" y="6972233"/>
            <a:ext cx="252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л</a:t>
            </a:r>
            <a:r>
              <a:rPr lang="ru-RU" sz="2400" b="1" i="1" dirty="0" smtClean="0">
                <a:solidFill>
                  <a:srgbClr val="7030A0"/>
                </a:solidFill>
              </a:rPr>
              <a:t>егкомысленного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1275" y="6972233"/>
            <a:ext cx="167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с</a:t>
            </a:r>
            <a:r>
              <a:rPr lang="ru-RU" sz="2800" b="1" i="1" dirty="0" smtClean="0">
                <a:solidFill>
                  <a:srgbClr val="7030A0"/>
                </a:solidFill>
              </a:rPr>
              <a:t>мелость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079" y="7203065"/>
            <a:ext cx="226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решительность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0888" y="7275328"/>
            <a:ext cx="170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гордость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663" y="767677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справедливым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1611" y="7960360"/>
            <a:ext cx="110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злобу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712" y="8058158"/>
            <a:ext cx="190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чувствами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9587" y="7768717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народ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7154" y="8051389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правила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00416 -0.7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7709 L -0.10312 -0.71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3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2083 -0.647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20091 -0.51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0182 -0.54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1944 L -0.15625 -0.5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8763 -0.4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14 0.0419 L -0.25313 -0.443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14 0.0419 L 0.01784 -0.3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14 0.04189 L 0.22878 -0.261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14 0.0419 L 0.67825 -0.31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70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7048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ЦЕЛИ И ЗАДАЧИ УРОКА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144018"/>
            <a:ext cx="9601200" cy="2362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91B0E"/>
                </a:solidFill>
              </a:rPr>
              <a:t>ЦЕЛИ</a:t>
            </a:r>
            <a:r>
              <a:rPr lang="ru-RU" sz="3200" dirty="0" smtClean="0"/>
              <a:t>: </a:t>
            </a:r>
            <a:r>
              <a:rPr lang="ru-RU" sz="3200" dirty="0"/>
              <a:t> выяснить, как </a:t>
            </a:r>
            <a:r>
              <a:rPr lang="ru-RU" sz="3200" dirty="0" smtClean="0"/>
              <a:t>Владимир Дубровский </a:t>
            </a:r>
            <a:r>
              <a:rPr lang="ru-RU" sz="3200" dirty="0"/>
              <a:t>проявляет себя в разных ролях,  какие моральные качества присущи герою.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95550" y="3967609"/>
            <a:ext cx="8934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ru-RU" sz="3200" b="1" dirty="0"/>
              <a:t>ЗАДАЧИ</a:t>
            </a:r>
            <a:r>
              <a:rPr lang="ru-RU" sz="3200" dirty="0"/>
              <a:t>: Проанализируем поведение Дубровского в разных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20662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527" y="1962150"/>
            <a:ext cx="11181143" cy="2933700"/>
          </a:xfrm>
        </p:spPr>
        <p:txBody>
          <a:bodyPr>
            <a:norm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/>
              <a:t> Совместимы ли понятия «благородство и разбой»? Может ли  офицер, человек, для которого понятие чести не пустой звук, пойти грабить на больших дорогах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1589" y="180976"/>
            <a:ext cx="102441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Домашнее задание</a:t>
            </a:r>
            <a:r>
              <a:rPr lang="ru-RU" sz="2800" dirty="0" smtClean="0"/>
              <a:t>.</a:t>
            </a:r>
          </a:p>
          <a:p>
            <a:pPr marL="514350" indent="-514350" algn="ctr">
              <a:buAutoNum type="arabicPeriod"/>
            </a:pPr>
            <a:r>
              <a:rPr lang="ru-RU" sz="2400" dirty="0" smtClean="0"/>
              <a:t>Дать </a:t>
            </a:r>
            <a:r>
              <a:rPr lang="ru-RU" sz="2400" dirty="0"/>
              <a:t>названия главам XII—XIX. ( на оценку «4</a:t>
            </a:r>
            <a:r>
              <a:rPr lang="ru-RU" sz="2400" dirty="0" smtClean="0"/>
              <a:t>»).</a:t>
            </a:r>
          </a:p>
          <a:p>
            <a:pPr marL="514350" indent="-514350" algn="ctr">
              <a:buAutoNum type="arabicPeriod"/>
            </a:pPr>
            <a:r>
              <a:rPr lang="ru-RU" sz="2400" dirty="0" smtClean="0"/>
              <a:t>Сравнить </a:t>
            </a:r>
            <a:r>
              <a:rPr lang="ru-RU" sz="2400" dirty="0"/>
              <a:t>отношение К</a:t>
            </a:r>
            <a:r>
              <a:rPr lang="ru-RU" sz="2400" dirty="0" smtClean="0"/>
              <a:t>. П. Троекурова </a:t>
            </a:r>
            <a:r>
              <a:rPr lang="ru-RU" sz="2400" dirty="0"/>
              <a:t>и Владимира </a:t>
            </a:r>
            <a:r>
              <a:rPr lang="ru-RU" sz="2400" dirty="0" smtClean="0"/>
              <a:t>Дубровского </a:t>
            </a:r>
            <a:r>
              <a:rPr lang="ru-RU" sz="2400" dirty="0"/>
              <a:t>к Маше, опираясь на текст романа </a:t>
            </a:r>
            <a:endParaRPr lang="ru-RU" sz="2400" dirty="0" smtClean="0"/>
          </a:p>
          <a:p>
            <a:pPr algn="ctr"/>
            <a:r>
              <a:rPr lang="ru-RU" sz="2400" dirty="0" smtClean="0"/>
              <a:t>А.С</a:t>
            </a:r>
            <a:r>
              <a:rPr lang="ru-RU" sz="2400" dirty="0"/>
              <a:t>. Пушкина по следующему плану: (на оценку «5</a:t>
            </a:r>
            <a:r>
              <a:rPr lang="ru-RU" sz="2400" dirty="0" smtClean="0"/>
              <a:t>»).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94010"/>
              </p:ext>
            </p:extLst>
          </p:nvPr>
        </p:nvGraphicFramePr>
        <p:xfrm>
          <a:off x="2114551" y="2181524"/>
          <a:ext cx="9015412" cy="3154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1417555627"/>
                    </a:ext>
                  </a:extLst>
                </a:gridCol>
                <a:gridCol w="3250320">
                  <a:extLst>
                    <a:ext uri="{9D8B030D-6E8A-4147-A177-3AD203B41FA5}">
                      <a16:colId xmlns:a16="http://schemas.microsoft.com/office/drawing/2014/main" val="185822257"/>
                    </a:ext>
                  </a:extLst>
                </a:gridCol>
                <a:gridCol w="2803246">
                  <a:extLst>
                    <a:ext uri="{9D8B030D-6E8A-4147-A177-3AD203B41FA5}">
                      <a16:colId xmlns:a16="http://schemas.microsoft.com/office/drawing/2014/main" val="4091590449"/>
                    </a:ext>
                  </a:extLst>
                </a:gridCol>
                <a:gridCol w="2504647">
                  <a:extLst>
                    <a:ext uri="{9D8B030D-6E8A-4147-A177-3AD203B41FA5}">
                      <a16:colId xmlns:a16="http://schemas.microsoft.com/office/drawing/2014/main" val="945601632"/>
                    </a:ext>
                  </a:extLst>
                </a:gridCol>
              </a:tblGrid>
              <a:tr h="271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№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Вопросы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К.П. Троекуров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Владимир Дубровский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041496"/>
                  </a:ext>
                </a:extLst>
              </a:tr>
              <a:tr h="271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Любит ли Марию Кирилловну?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534110"/>
                  </a:ext>
                </a:extLst>
              </a:tr>
              <a:tr h="271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Что важно в князе Верейском?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143578"/>
                  </a:ext>
                </a:extLst>
              </a:tr>
              <a:tr h="561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Понимает ли душевное состояние девушки?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733065"/>
                  </a:ext>
                </a:extLst>
              </a:tr>
              <a:tr h="271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 чем видит счастье Марии?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41236"/>
                  </a:ext>
                </a:extLst>
              </a:tr>
              <a:tr h="561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Готов ли пожертвовать своими интересами ради Марии?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038467"/>
                  </a:ext>
                </a:extLst>
              </a:tr>
              <a:tr h="561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Вывод</a:t>
                      </a:r>
                      <a:r>
                        <a:rPr lang="ru-RU" sz="1800" b="1" dirty="0" smtClean="0">
                          <a:effectLst/>
                        </a:rPr>
                        <a:t>: Почему </a:t>
                      </a:r>
                      <a:r>
                        <a:rPr lang="ru-RU" sz="1800" b="1" dirty="0">
                          <a:effectLst/>
                        </a:rPr>
                        <a:t>любовь проявляется так по-разному?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2006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3989" y="5552926"/>
            <a:ext cx="1024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Индивидуальное задание: </a:t>
            </a:r>
            <a:r>
              <a:rPr lang="ru-RU" sz="2000" dirty="0" smtClean="0"/>
              <a:t>Пересказать историю сватовства </a:t>
            </a:r>
            <a:r>
              <a:rPr lang="ru-RU" sz="2000" dirty="0" err="1" smtClean="0"/>
              <a:t>Верейского</a:t>
            </a:r>
            <a:r>
              <a:rPr lang="ru-RU" sz="2000" dirty="0" smtClean="0"/>
              <a:t> и венчания с ним от лица Марии Кирилловны. Выписать слова, характеризующие состояние Маши Троекуровой во время венчания.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6802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673" y="2579363"/>
            <a:ext cx="11083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Владимир Дубровский </a:t>
            </a:r>
            <a:r>
              <a:rPr lang="ru-RU" sz="4000" dirty="0" smtClean="0"/>
              <a:t>- __________гвардейский офицер, ____________ учитель, __________ </a:t>
            </a:r>
            <a:r>
              <a:rPr lang="ru-RU" sz="4000" dirty="0"/>
              <a:t>разбойник.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5491" y="4407330"/>
            <a:ext cx="2668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б</a:t>
            </a:r>
            <a:r>
              <a:rPr lang="ru-RU" sz="3200" b="1" i="1" dirty="0" smtClean="0">
                <a:solidFill>
                  <a:srgbClr val="7030A0"/>
                </a:solidFill>
              </a:rPr>
              <a:t>лагородный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523" y="4402306"/>
            <a:ext cx="3368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н</a:t>
            </a:r>
            <a:r>
              <a:rPr lang="ru-RU" sz="3200" b="1" i="1" dirty="0" smtClean="0">
                <a:solidFill>
                  <a:srgbClr val="7030A0"/>
                </a:solidFill>
              </a:rPr>
              <a:t>еобыкновенный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4240" y="4402306"/>
            <a:ext cx="2272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д</a:t>
            </a:r>
            <a:r>
              <a:rPr lang="ru-RU" sz="3200" b="1" i="1" dirty="0" smtClean="0">
                <a:solidFill>
                  <a:srgbClr val="7030A0"/>
                </a:solidFill>
              </a:rPr>
              <a:t>облестный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2409 -0.260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224 -0.167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23151 -0.16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1"/>
      <p:bldP spid="8" grpId="2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685800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ПЛАН АНАЛИЗА ЭПИЗОДОВ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879312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1. Жизнь Владимира Дубровского в Санкт-Петербурге.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1100" y="2780437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2. Смертельная болезнь отца и горе сына.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1100" y="3657599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3. Пожар в </a:t>
            </a:r>
            <a:r>
              <a:rPr lang="ru-RU" sz="3200" dirty="0" err="1" smtClean="0"/>
              <a:t>Кистенёвке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534761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4. Дубровский-разбойник.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5435886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5</a:t>
            </a:r>
            <a:r>
              <a:rPr lang="ru-RU" sz="3200" dirty="0" smtClean="0"/>
              <a:t>. Дубровский-учитель.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16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0" y="1905000"/>
            <a:ext cx="9925050" cy="299085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/>
              <a:t> Совместимы ли понятия «благородство и разбой»? Может ли  офицер, человек, для которого понятие чести не пустой звук, пойти грабить на больших дорогах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293914"/>
            <a:ext cx="11723914" cy="14859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ЖИЗНЬ  ВЛАДИМИРА ДУБРОВСКОГО В ПЕТЕРБУРГЕ.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ЛЕНТА СОБЫТИЙ.</a:t>
            </a:r>
            <a:endParaRPr lang="ru-RU" sz="3600" dirty="0"/>
          </a:p>
        </p:txBody>
      </p:sp>
      <p:pic>
        <p:nvPicPr>
          <p:cNvPr id="4" name="Picture 8" descr="https://e1.pngegg.com/pngimages/18/546/png-clipart-film-strips-10-tiras-de-peliculas-rectangular-film-boarder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306" y="-962339"/>
            <a:ext cx="3946364" cy="10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90.userapi.com/s/v1/if1/6MUqAbrhWSJCI3fA17B1tR3pDteq2dYCj7PzndaeQVo4D1auKxETHTYQ-qiJimatw8JEbfqx.jpg?size=400x400&amp;quality=96&amp;crop=67,67,410,410&amp;ava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r="20950"/>
          <a:stretch/>
        </p:blipFill>
        <p:spPr bwMode="auto">
          <a:xfrm>
            <a:off x="1371600" y="3047086"/>
            <a:ext cx="1822450" cy="2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85" y="153740"/>
            <a:ext cx="11506200" cy="988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ПЕРВОГО ФРАГМЕНТА.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i?id=83369b71563a96d21fa6c4412faeef93_sr-5231073-images-thumbs&amp;n=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750" l="0" r="100000">
                        <a14:foregroundMark x1="52000" y1="71875" x2="56750" y2="8375"/>
                        <a14:foregroundMark x1="49125" y1="13875" x2="39875" y2="29625"/>
                        <a14:foregroundMark x1="59125" y1="15750" x2="65000" y2="15750"/>
                        <a14:foregroundMark x1="72375" y1="15750" x2="72375" y2="15750"/>
                        <a14:foregroundMark x1="64375" y1="12250" x2="80750" y2="25125"/>
                        <a14:foregroundMark x1="80500" y1="27000" x2="75000" y2="41000"/>
                        <a14:foregroundMark x1="59125" y1="11750" x2="49125" y2="6000"/>
                        <a14:foregroundMark x1="47625" y1="9375" x2="34625" y2="34125"/>
                        <a14:foregroundMark x1="47500" y1="8375" x2="34875" y2="23125"/>
                        <a14:foregroundMark x1="69500" y1="12000" x2="57375" y2="5875"/>
                        <a14:foregroundMark x1="40125" y1="75750" x2="45000" y2="99000"/>
                        <a14:foregroundMark x1="39125" y1="78125" x2="6750" y2="98625"/>
                        <a14:foregroundMark x1="32875" y1="89500" x2="37250" y2="99250"/>
                        <a14:foregroundMark x1="58375" y1="83375" x2="67125" y2="99750"/>
                        <a14:foregroundMark x1="80500" y1="84125" x2="93125" y2="99750"/>
                        <a14:foregroundMark x1="42500" y1="18875" x2="35750" y2="12500"/>
                        <a14:foregroundMark x1="37000" y1="14875" x2="33625" y2="20125"/>
                        <a14:backgroundMark x1="85500" y1="40500" x2="97625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4" y="2690446"/>
            <a:ext cx="4427221" cy="4167554"/>
          </a:xfrm>
          <a:prstGeom prst="rect">
            <a:avLst/>
          </a:prstGeom>
          <a:noFill/>
          <a:extLst/>
        </p:spPr>
      </p:pic>
      <p:grpSp>
        <p:nvGrpSpPr>
          <p:cNvPr id="51" name="Группа 50"/>
          <p:cNvGrpSpPr/>
          <p:nvPr/>
        </p:nvGrpSpPr>
        <p:grpSpPr>
          <a:xfrm>
            <a:off x="1094914" y="536611"/>
            <a:ext cx="4468306" cy="3631668"/>
            <a:chOff x="1094914" y="536611"/>
            <a:chExt cx="4468306" cy="363166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94914" y="536611"/>
              <a:ext cx="2658007" cy="2663790"/>
              <a:chOff x="1094914" y="536611"/>
              <a:chExt cx="2658007" cy="266379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094914" y="905943"/>
                <a:ext cx="2658007" cy="22944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1318" y="536611"/>
                <a:ext cx="172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1. Черты </a:t>
                </a:r>
                <a:r>
                  <a:rPr lang="ru-RU" dirty="0" smtClean="0"/>
                  <a:t>героя.</a:t>
                </a:r>
                <a:endParaRPr lang="ru-RU" dirty="0"/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3500666" y="2610662"/>
              <a:ext cx="2062554" cy="15576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7290234" y="3539477"/>
            <a:ext cx="4950245" cy="2985755"/>
            <a:chOff x="7290234" y="3539477"/>
            <a:chExt cx="4950245" cy="298575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410135" y="3539477"/>
              <a:ext cx="3830344" cy="2985755"/>
              <a:chOff x="8410135" y="3539477"/>
              <a:chExt cx="3830344" cy="2985755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291234" y="4185808"/>
                <a:ext cx="2491594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410135" y="3539477"/>
                <a:ext cx="3830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/>
                  <a:t>5. Каково ваше отношение к герою </a:t>
                </a:r>
                <a:endParaRPr lang="ru-RU" dirty="0" smtClean="0"/>
              </a:p>
              <a:p>
                <a:pPr algn="ctr"/>
                <a:r>
                  <a:rPr lang="ru-RU" dirty="0" smtClean="0"/>
                  <a:t>в </a:t>
                </a:r>
                <a:r>
                  <a:rPr lang="ru-RU" dirty="0"/>
                  <a:t>этом эпизоде?</a:t>
                </a: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 flipV="1">
              <a:off x="7290234" y="5580186"/>
              <a:ext cx="2047197" cy="7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680153" y="3521948"/>
            <a:ext cx="4489726" cy="3003284"/>
            <a:chOff x="680153" y="3521948"/>
            <a:chExt cx="4489726" cy="3003284"/>
          </a:xfrm>
        </p:grpSpPr>
        <p:sp>
          <p:nvSpPr>
            <p:cNvPr id="20" name="TextBox 19"/>
            <p:cNvSpPr txBox="1"/>
            <p:nvPr/>
          </p:nvSpPr>
          <p:spPr>
            <a:xfrm>
              <a:off x="680153" y="3521948"/>
              <a:ext cx="3829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4. Последствия, </a:t>
              </a:r>
            </a:p>
            <a:p>
              <a:pPr algn="ctr"/>
              <a:r>
                <a:rPr lang="ru-RU" dirty="0" smtClean="0"/>
                <a:t>к которым приводят действия героя.</a:t>
              </a:r>
              <a:endParaRPr lang="ru-RU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210624" y="4185808"/>
              <a:ext cx="3959255" cy="2339424"/>
              <a:chOff x="1210624" y="4185808"/>
              <a:chExt cx="3959255" cy="233942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210624" y="4185808"/>
                <a:ext cx="2768185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3846922" y="5580186"/>
                <a:ext cx="1322957" cy="7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7356193" y="638712"/>
            <a:ext cx="4733138" cy="3735687"/>
            <a:chOff x="7356193" y="638712"/>
            <a:chExt cx="4733138" cy="373568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14780" y="638712"/>
              <a:ext cx="3274551" cy="2755119"/>
              <a:chOff x="8814780" y="638712"/>
              <a:chExt cx="3274551" cy="27551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337431" y="980720"/>
                <a:ext cx="2445397" cy="241311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14780" y="638712"/>
                <a:ext cx="3274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3. Чем руководствуется герой?</a:t>
                </a:r>
                <a:endParaRPr lang="ru-RU" dirty="0"/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flipV="1">
              <a:off x="7356193" y="2790223"/>
              <a:ext cx="2280176" cy="15841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462806" y="610186"/>
            <a:ext cx="2164739" cy="2590215"/>
            <a:chOff x="5462806" y="610186"/>
            <a:chExt cx="2164739" cy="259021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462806" y="610186"/>
              <a:ext cx="2164739" cy="2274332"/>
              <a:chOff x="5462806" y="610186"/>
              <a:chExt cx="2164739" cy="2274332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462806" y="979518"/>
                <a:ext cx="2164739" cy="1905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8389" y="610186"/>
                <a:ext cx="2027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2. Поступки героя.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545894" y="2315819"/>
              <a:ext cx="404096" cy="88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494071" y="1607933"/>
            <a:ext cx="185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Легкомыслие </a:t>
            </a:r>
          </a:p>
          <a:p>
            <a:pPr algn="ctr"/>
            <a:r>
              <a:rPr lang="ru-RU" sz="2000" dirty="0" smtClean="0"/>
              <a:t>и беспечность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462807" y="1334674"/>
            <a:ext cx="2164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Азартные игры, трата денег, невнимательность к отцу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9477760" y="1906350"/>
            <a:ext cx="216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Чувствами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415005" y="4940021"/>
            <a:ext cx="235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Двенадцать лет </a:t>
            </a:r>
          </a:p>
          <a:p>
            <a:pPr algn="ctr"/>
            <a:r>
              <a:rPr lang="ru-RU" sz="2400" dirty="0" smtClean="0"/>
              <a:t>не видел отца</a:t>
            </a:r>
            <a:endParaRPr lang="ru-RU" sz="2400" dirty="0"/>
          </a:p>
        </p:txBody>
      </p:sp>
      <p:sp>
        <p:nvSpPr>
          <p:cNvPr id="61" name="5-конечная звезда 60"/>
          <p:cNvSpPr/>
          <p:nvPr/>
        </p:nvSpPr>
        <p:spPr>
          <a:xfrm>
            <a:off x="9801729" y="4685436"/>
            <a:ext cx="1457521" cy="13201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293914"/>
            <a:ext cx="11723914" cy="14859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СМЕРТЕЛЬНАЯ БОЛЕЗНЬ ОТЦА И ГОРЕ СЫНА.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ЛЕНТА СОБЫТИЙ.</a:t>
            </a:r>
            <a:endParaRPr lang="ru-RU" sz="3600" dirty="0"/>
          </a:p>
        </p:txBody>
      </p:sp>
      <p:pic>
        <p:nvPicPr>
          <p:cNvPr id="6152" name="Picture 8" descr="https://e1.pngegg.com/pngimages/18/546/png-clipart-film-strips-10-tiras-de-peliculas-rectangular-film-boarder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306" y="-962339"/>
            <a:ext cx="3946364" cy="10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9" y="3047086"/>
            <a:ext cx="1832108" cy="2846093"/>
          </a:xfrm>
          <a:prstGeom prst="rect">
            <a:avLst/>
          </a:prstGeom>
        </p:spPr>
      </p:pic>
      <p:pic>
        <p:nvPicPr>
          <p:cNvPr id="5" name="Picture 2" descr="https://sun1-90.userapi.com/s/v1/if1/6MUqAbrhWSJCI3fA17B1tR3pDteq2dYCj7PzndaeQVo4D1auKxETHTYQ-qiJimatw8JEbfqx.jpg?size=400x400&amp;quality=96&amp;crop=67,67,410,410&amp;ava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r="20950"/>
          <a:stretch/>
        </p:blipFill>
        <p:spPr bwMode="auto">
          <a:xfrm>
            <a:off x="1371600" y="3047086"/>
            <a:ext cx="1822450" cy="2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85" y="153740"/>
            <a:ext cx="11506200" cy="988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ВТОРОГО ФРАГМЕНТА.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i?id=83369b71563a96d21fa6c4412faeef93_sr-5231073-images-thumbs&amp;n=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750" l="0" r="100000">
                        <a14:foregroundMark x1="52000" y1="71875" x2="56750" y2="8375"/>
                        <a14:foregroundMark x1="49125" y1="13875" x2="39875" y2="29625"/>
                        <a14:foregroundMark x1="59125" y1="15750" x2="65000" y2="15750"/>
                        <a14:foregroundMark x1="72375" y1="15750" x2="72375" y2="15750"/>
                        <a14:foregroundMark x1="64375" y1="12250" x2="80750" y2="25125"/>
                        <a14:foregroundMark x1="80500" y1="27000" x2="75000" y2="41000"/>
                        <a14:foregroundMark x1="59125" y1="11750" x2="49125" y2="6000"/>
                        <a14:foregroundMark x1="47625" y1="9375" x2="34625" y2="34125"/>
                        <a14:foregroundMark x1="47500" y1="8375" x2="34875" y2="23125"/>
                        <a14:foregroundMark x1="69500" y1="12000" x2="57375" y2="5875"/>
                        <a14:foregroundMark x1="40125" y1="75750" x2="45000" y2="99000"/>
                        <a14:foregroundMark x1="39125" y1="78125" x2="6750" y2="98625"/>
                        <a14:foregroundMark x1="32875" y1="89500" x2="37250" y2="99250"/>
                        <a14:foregroundMark x1="58375" y1="83375" x2="67125" y2="99750"/>
                        <a14:foregroundMark x1="80500" y1="84125" x2="93125" y2="99750"/>
                        <a14:foregroundMark x1="42500" y1="18875" x2="35750" y2="12500"/>
                        <a14:foregroundMark x1="37000" y1="14875" x2="33625" y2="20125"/>
                        <a14:backgroundMark x1="85500" y1="40500" x2="97625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4" y="2690446"/>
            <a:ext cx="4427221" cy="4167554"/>
          </a:xfrm>
          <a:prstGeom prst="rect">
            <a:avLst/>
          </a:prstGeom>
          <a:noFill/>
          <a:extLst/>
        </p:spPr>
      </p:pic>
      <p:grpSp>
        <p:nvGrpSpPr>
          <p:cNvPr id="51" name="Группа 50"/>
          <p:cNvGrpSpPr/>
          <p:nvPr/>
        </p:nvGrpSpPr>
        <p:grpSpPr>
          <a:xfrm>
            <a:off x="1094914" y="536611"/>
            <a:ext cx="4468306" cy="3631668"/>
            <a:chOff x="1094914" y="536611"/>
            <a:chExt cx="4468306" cy="363166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94914" y="536611"/>
              <a:ext cx="2658007" cy="2663790"/>
              <a:chOff x="1094914" y="536611"/>
              <a:chExt cx="2658007" cy="266379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094914" y="905943"/>
                <a:ext cx="2658007" cy="22944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1318" y="536611"/>
                <a:ext cx="172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1. Черты </a:t>
                </a:r>
                <a:r>
                  <a:rPr lang="ru-RU" dirty="0" smtClean="0"/>
                  <a:t>героя.</a:t>
                </a:r>
                <a:endParaRPr lang="ru-RU" dirty="0"/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3500666" y="2610662"/>
              <a:ext cx="2062554" cy="15576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7290234" y="3539477"/>
            <a:ext cx="4950245" cy="2985755"/>
            <a:chOff x="7290234" y="3539477"/>
            <a:chExt cx="4950245" cy="298575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410135" y="3539477"/>
              <a:ext cx="3830344" cy="2985755"/>
              <a:chOff x="8410135" y="3539477"/>
              <a:chExt cx="3830344" cy="2985755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291234" y="4185808"/>
                <a:ext cx="2491594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410135" y="3539477"/>
                <a:ext cx="3830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/>
                  <a:t>5. Каково ваше отношение к герою </a:t>
                </a:r>
                <a:endParaRPr lang="ru-RU" dirty="0" smtClean="0"/>
              </a:p>
              <a:p>
                <a:pPr algn="ctr"/>
                <a:r>
                  <a:rPr lang="ru-RU" dirty="0" smtClean="0"/>
                  <a:t>в </a:t>
                </a:r>
                <a:r>
                  <a:rPr lang="ru-RU" dirty="0"/>
                  <a:t>этом эпизоде?</a:t>
                </a: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 flipV="1">
              <a:off x="7290234" y="5580186"/>
              <a:ext cx="2047197" cy="7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680153" y="3521948"/>
            <a:ext cx="4489726" cy="3003284"/>
            <a:chOff x="680153" y="3521948"/>
            <a:chExt cx="4489726" cy="3003284"/>
          </a:xfrm>
        </p:grpSpPr>
        <p:sp>
          <p:nvSpPr>
            <p:cNvPr id="20" name="TextBox 19"/>
            <p:cNvSpPr txBox="1"/>
            <p:nvPr/>
          </p:nvSpPr>
          <p:spPr>
            <a:xfrm>
              <a:off x="680153" y="3521948"/>
              <a:ext cx="3829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4. Последствия, </a:t>
              </a:r>
            </a:p>
            <a:p>
              <a:pPr algn="ctr"/>
              <a:r>
                <a:rPr lang="ru-RU" dirty="0" smtClean="0"/>
                <a:t>к которым приводят действия героя.</a:t>
              </a:r>
              <a:endParaRPr lang="ru-RU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210624" y="4185808"/>
              <a:ext cx="3959255" cy="2339424"/>
              <a:chOff x="1210624" y="4185808"/>
              <a:chExt cx="3959255" cy="233942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210624" y="4185808"/>
                <a:ext cx="2768185" cy="233942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3846922" y="5580186"/>
                <a:ext cx="1322957" cy="7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7356193" y="638712"/>
            <a:ext cx="4733138" cy="3735687"/>
            <a:chOff x="7356193" y="638712"/>
            <a:chExt cx="4733138" cy="373568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14780" y="638712"/>
              <a:ext cx="3274551" cy="2755119"/>
              <a:chOff x="8814780" y="638712"/>
              <a:chExt cx="3274551" cy="27551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337431" y="980720"/>
                <a:ext cx="2445397" cy="241311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14780" y="638712"/>
                <a:ext cx="3274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3. Чем руководствуется герой?</a:t>
                </a:r>
                <a:endParaRPr lang="ru-RU" dirty="0"/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flipV="1">
              <a:off x="7356193" y="2790223"/>
              <a:ext cx="2280176" cy="15841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462806" y="610186"/>
            <a:ext cx="2164739" cy="2590215"/>
            <a:chOff x="5462806" y="610186"/>
            <a:chExt cx="2164739" cy="259021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462806" y="610186"/>
              <a:ext cx="2164739" cy="2274332"/>
              <a:chOff x="5462806" y="610186"/>
              <a:chExt cx="2164739" cy="2274332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462806" y="979518"/>
                <a:ext cx="2164739" cy="1905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8389" y="610186"/>
                <a:ext cx="2027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2. Поступки героя.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545894" y="2315819"/>
              <a:ext cx="404096" cy="88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310900" y="1227490"/>
            <a:ext cx="2258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Любящий, заботливый, неравнодушный, умеющий глубоко чувствовать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593608" y="1155551"/>
            <a:ext cx="1938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Ухаживает за отцом, прогоняет Троекурова, разбирает письма, не подает апелляцию 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9477760" y="1906350"/>
            <a:ext cx="216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Чувствами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415011" y="5190548"/>
            <a:ext cx="235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Потеря имения</a:t>
            </a:r>
            <a:endParaRPr lang="ru-RU" sz="2400" dirty="0"/>
          </a:p>
        </p:txBody>
      </p:sp>
      <p:sp>
        <p:nvSpPr>
          <p:cNvPr id="61" name="5-конечная звезда 60"/>
          <p:cNvSpPr/>
          <p:nvPr/>
        </p:nvSpPr>
        <p:spPr>
          <a:xfrm>
            <a:off x="9801729" y="4685436"/>
            <a:ext cx="1457521" cy="13201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1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21960</TotalTime>
  <Words>1049</Words>
  <Application>Microsoft Office PowerPoint</Application>
  <PresentationFormat>Широкоэкранный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Times New Roman</vt:lpstr>
      <vt:lpstr>Wingdings</vt:lpstr>
      <vt:lpstr>Crop</vt:lpstr>
      <vt:lpstr>Образ  ВЛАДИМИРа ДУБРОВСКого</vt:lpstr>
      <vt:lpstr>ЦЕЛИ И ЗАДАЧИ УРОКА</vt:lpstr>
      <vt:lpstr>Презентация PowerPoint</vt:lpstr>
      <vt:lpstr>ПЛАН АНАЛИЗА ЭПИЗОДОВ</vt:lpstr>
      <vt:lpstr> Совместимы ли понятия «благородство и разбой»? Может ли  офицер, человек, для которого понятие чести не пустой звук, пойти грабить на больших дорогах?</vt:lpstr>
      <vt:lpstr>ЖИЗНЬ  ВЛАДИМИРА ДУБРОВСКОГО В ПЕТЕРБУРГЕ.  ЛЕНТА СОБЫТИЙ.</vt:lpstr>
      <vt:lpstr>АНАЛИЗ ПЕРВОГО ФРАГМЕНТА.  </vt:lpstr>
      <vt:lpstr>СМЕРТЕЛЬНАЯ БОЛЕЗНЬ ОТЦА И ГОРЕ СЫНА.  ЛЕНТА СОБЫТИЙ.</vt:lpstr>
      <vt:lpstr>АНАЛИЗ ВТОРОГО ФРАГМЕНТА.  </vt:lpstr>
      <vt:lpstr>Презентация PowerPoint</vt:lpstr>
      <vt:lpstr>ПОЖАР В КИСТЕНЕВКЕ.  ЛЕНТА СОБЫТИЙ.</vt:lpstr>
      <vt:lpstr>АНАЛИЗ ТРЕТЬЕГО ЭПИЗОДА. </vt:lpstr>
      <vt:lpstr>АНАЛИЗ ТРЕТЬЕГО ФРАГМЕНТА.  </vt:lpstr>
      <vt:lpstr>ДУБРОВСКИЙ-РАЗБОЙНИК.  ЛЕНТА СОБЫТИЙ.</vt:lpstr>
      <vt:lpstr>АНАЛИЗ ЧЕТВЁРТОГО ФРАГМЕНТА.  </vt:lpstr>
      <vt:lpstr>ДУБРОВСКИЙ-УЧИТЕЛЬ.  ЛЕНТА СОБЫТИЙ.</vt:lpstr>
      <vt:lpstr>АНАЛИЗ ПЯТОГО ФРАГМЕНТА.  </vt:lpstr>
      <vt:lpstr>ВЫВОД </vt:lpstr>
      <vt:lpstr>Презентация PowerPoint</vt:lpstr>
      <vt:lpstr> Совместимы ли понятия «благородство и разбой»? Может ли  офицер, человек, для которого понятие чести не пустой звук, пойти грабить на больших дорогах?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 ВЛАДИМИРа ДУБРОВСКого</dc:title>
  <dc:creator>ПК</dc:creator>
  <cp:lastModifiedBy>НМЦ3</cp:lastModifiedBy>
  <cp:revision>29</cp:revision>
  <dcterms:created xsi:type="dcterms:W3CDTF">2023-10-22T16:22:15Z</dcterms:created>
  <dcterms:modified xsi:type="dcterms:W3CDTF">2023-11-13T09:49:21Z</dcterms:modified>
</cp:coreProperties>
</file>