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9" r:id="rId4"/>
    <p:sldMasterId id="2147483712" r:id="rId5"/>
  </p:sldMasterIdLst>
  <p:notesMasterIdLst>
    <p:notesMasterId r:id="rId43"/>
  </p:notesMasterIdLst>
  <p:sldIdLst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9" r:id="rId14"/>
    <p:sldId id="268" r:id="rId15"/>
    <p:sldId id="270" r:id="rId16"/>
    <p:sldId id="272" r:id="rId17"/>
    <p:sldId id="274" r:id="rId18"/>
    <p:sldId id="271" r:id="rId19"/>
    <p:sldId id="275" r:id="rId20"/>
    <p:sldId id="273" r:id="rId21"/>
    <p:sldId id="276" r:id="rId22"/>
    <p:sldId id="277" r:id="rId23"/>
    <p:sldId id="278" r:id="rId24"/>
    <p:sldId id="281" r:id="rId25"/>
    <p:sldId id="279" r:id="rId26"/>
    <p:sldId id="280" r:id="rId27"/>
    <p:sldId id="282" r:id="rId28"/>
    <p:sldId id="257" r:id="rId29"/>
    <p:sldId id="256" r:id="rId30"/>
    <p:sldId id="258" r:id="rId31"/>
    <p:sldId id="283" r:id="rId32"/>
    <p:sldId id="286" r:id="rId33"/>
    <p:sldId id="284" r:id="rId34"/>
    <p:sldId id="287" r:id="rId35"/>
    <p:sldId id="285" r:id="rId36"/>
    <p:sldId id="288" r:id="rId37"/>
    <p:sldId id="290" r:id="rId38"/>
    <p:sldId id="291" r:id="rId39"/>
    <p:sldId id="289" r:id="rId40"/>
    <p:sldId id="293" r:id="rId41"/>
    <p:sldId id="294" r:id="rId4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1A4B8-9237-4A70-9400-62EB8DFBE1D1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39E63B-B1E8-427E-980A-02C1BCF7CF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75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9454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CC1E8A-3453-445B-9731-ED434C5FA8D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48446-C6BF-4F61-9E82-4129365C95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5451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1653C4-D2EB-401A-B810-72FD5EA33B2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48446-C6BF-4F61-9E82-4129365C95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9227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93001F-3DA4-4825-94D1-BE67A8424383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48446-C6BF-4F61-9E82-4129365C95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7658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 иконками в фон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4" descr="Рисунок 4"/>
          <p:cNvPicPr>
            <a:picLocks noChangeAspect="1"/>
          </p:cNvPicPr>
          <p:nvPr/>
        </p:nvPicPr>
        <p:blipFill>
          <a:blip r:embed="rId2"/>
          <a:srcRect l="39395" t="7303"/>
          <a:stretch>
            <a:fillRect/>
          </a:stretch>
        </p:blipFill>
        <p:spPr>
          <a:xfrm>
            <a:off x="6838428" y="1053678"/>
            <a:ext cx="5369990" cy="5804324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650917" y="6433920"/>
            <a:ext cx="357118" cy="351208"/>
          </a:xfrm>
          <a:prstGeom prst="rect">
            <a:avLst/>
          </a:prstGeom>
        </p:spPr>
        <p:txBody>
          <a:bodyPr lIns="52135" tIns="52135" rIns="52135" bIns="52135" anchor="t"/>
          <a:lstStyle>
            <a:lvl1pPr defTabSz="986912">
              <a:spcBef>
                <a:spcPts val="400"/>
              </a:spcBef>
              <a:defRPr sz="17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r" defTabSz="986912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7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86912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7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737610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CC1E8A-3453-445B-9731-ED434C5FA8D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48446-C6BF-4F61-9E82-4129365C95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6824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A7F4C-F566-469F-B74E-F09F3F73A301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48446-C6BF-4F61-9E82-4129365C95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3299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F194C8-4CAE-40B0-B705-90A0E69C3901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48446-C6BF-4F61-9E82-4129365C95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4814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5E3C8E-2422-45B1-8C1C-49510346A115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48446-C6BF-4F61-9E82-4129365C95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6670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D9509-CB2D-46FE-A95B-112F98683F1E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48446-C6BF-4F61-9E82-4129365C95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18914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35661A-8A54-461C-91BC-1296255C6C99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48446-C6BF-4F61-9E82-4129365C95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1167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E9B99-BCDF-4EA7-875D-41B44CDAF8F6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48446-C6BF-4F61-9E82-4129365C95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2972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A7F4C-F566-469F-B74E-F09F3F73A301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48446-C6BF-4F61-9E82-4129365C95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54201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E2504-7242-4F73-BD5D-E93F7C597192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48446-C6BF-4F61-9E82-4129365C95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38295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CB34F3-A0EA-432E-87C2-C4AF3768A5B5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48446-C6BF-4F61-9E82-4129365C95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62919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1653C4-D2EB-401A-B810-72FD5EA33B2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48446-C6BF-4F61-9E82-4129365C95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26619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93001F-3DA4-4825-94D1-BE67A8424383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48446-C6BF-4F61-9E82-4129365C95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7381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 иконками в фон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4" descr="Рисунок 4"/>
          <p:cNvPicPr>
            <a:picLocks noChangeAspect="1"/>
          </p:cNvPicPr>
          <p:nvPr/>
        </p:nvPicPr>
        <p:blipFill>
          <a:blip r:embed="rId2"/>
          <a:srcRect l="39395" t="7303"/>
          <a:stretch>
            <a:fillRect/>
          </a:stretch>
        </p:blipFill>
        <p:spPr>
          <a:xfrm>
            <a:off x="6838428" y="1053678"/>
            <a:ext cx="5369990" cy="5804324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650917" y="6433920"/>
            <a:ext cx="357118" cy="351208"/>
          </a:xfrm>
          <a:prstGeom prst="rect">
            <a:avLst/>
          </a:prstGeom>
        </p:spPr>
        <p:txBody>
          <a:bodyPr lIns="52135" tIns="52135" rIns="52135" bIns="52135" anchor="t"/>
          <a:lstStyle>
            <a:lvl1pPr defTabSz="986912">
              <a:spcBef>
                <a:spcPts val="400"/>
              </a:spcBef>
              <a:defRPr sz="17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r" defTabSz="986912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7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86912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7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246519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CC1E8A-3453-445B-9731-ED434C5FA8D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48446-C6BF-4F61-9E82-4129365C95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89259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A7F4C-F566-469F-B74E-F09F3F73A301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48446-C6BF-4F61-9E82-4129365C95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59929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F194C8-4CAE-40B0-B705-90A0E69C3901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48446-C6BF-4F61-9E82-4129365C95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16716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5E3C8E-2422-45B1-8C1C-49510346A115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48446-C6BF-4F61-9E82-4129365C95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99962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D9509-CB2D-46FE-A95B-112F98683F1E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48446-C6BF-4F61-9E82-4129365C95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413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F194C8-4CAE-40B0-B705-90A0E69C3901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48446-C6BF-4F61-9E82-4129365C95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1767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35661A-8A54-461C-91BC-1296255C6C99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48446-C6BF-4F61-9E82-4129365C95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14480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E9B99-BCDF-4EA7-875D-41B44CDAF8F6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48446-C6BF-4F61-9E82-4129365C95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689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E2504-7242-4F73-BD5D-E93F7C597192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48446-C6BF-4F61-9E82-4129365C95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13306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CB34F3-A0EA-432E-87C2-C4AF3768A5B5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48446-C6BF-4F61-9E82-4129365C95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14158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1653C4-D2EB-401A-B810-72FD5EA33B2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48446-C6BF-4F61-9E82-4129365C95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16412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93001F-3DA4-4825-94D1-BE67A8424383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48446-C6BF-4F61-9E82-4129365C95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71541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 иконками в фон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4" descr="Рисунок 4"/>
          <p:cNvPicPr>
            <a:picLocks noChangeAspect="1"/>
          </p:cNvPicPr>
          <p:nvPr/>
        </p:nvPicPr>
        <p:blipFill>
          <a:blip r:embed="rId2"/>
          <a:srcRect l="39395" t="7303"/>
          <a:stretch>
            <a:fillRect/>
          </a:stretch>
        </p:blipFill>
        <p:spPr>
          <a:xfrm>
            <a:off x="6838428" y="1053678"/>
            <a:ext cx="5369990" cy="5804324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650917" y="6433920"/>
            <a:ext cx="357118" cy="351208"/>
          </a:xfrm>
          <a:prstGeom prst="rect">
            <a:avLst/>
          </a:prstGeom>
        </p:spPr>
        <p:txBody>
          <a:bodyPr lIns="52135" tIns="52135" rIns="52135" bIns="52135" anchor="t"/>
          <a:lstStyle>
            <a:lvl1pPr defTabSz="986912">
              <a:spcBef>
                <a:spcPts val="400"/>
              </a:spcBef>
              <a:defRPr sz="17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r" defTabSz="986912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7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86912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7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9460827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CC1E8A-3453-445B-9731-ED434C5FA8D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48446-C6BF-4F61-9E82-4129365C95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8590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A7F4C-F566-469F-B74E-F09F3F73A301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48446-C6BF-4F61-9E82-4129365C95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186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F194C8-4CAE-40B0-B705-90A0E69C3901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48446-C6BF-4F61-9E82-4129365C95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2302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5E3C8E-2422-45B1-8C1C-49510346A115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48446-C6BF-4F61-9E82-4129365C95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37715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5E3C8E-2422-45B1-8C1C-49510346A115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48446-C6BF-4F61-9E82-4129365C95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05818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D9509-CB2D-46FE-A95B-112F98683F1E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48446-C6BF-4F61-9E82-4129365C95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38817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35661A-8A54-461C-91BC-1296255C6C99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48446-C6BF-4F61-9E82-4129365C95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23031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E9B99-BCDF-4EA7-875D-41B44CDAF8F6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48446-C6BF-4F61-9E82-4129365C95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05184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E2504-7242-4F73-BD5D-E93F7C597192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48446-C6BF-4F61-9E82-4129365C95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0030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CB34F3-A0EA-432E-87C2-C4AF3768A5B5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48446-C6BF-4F61-9E82-4129365C95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27921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1653C4-D2EB-401A-B810-72FD5EA33B2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48446-C6BF-4F61-9E82-4129365C95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16652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93001F-3DA4-4825-94D1-BE67A8424383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48446-C6BF-4F61-9E82-4129365C95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30300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 иконками в фон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4" descr="Рисунок 4"/>
          <p:cNvPicPr>
            <a:picLocks noChangeAspect="1"/>
          </p:cNvPicPr>
          <p:nvPr/>
        </p:nvPicPr>
        <p:blipFill>
          <a:blip r:embed="rId2"/>
          <a:srcRect l="39395" t="7303"/>
          <a:stretch>
            <a:fillRect/>
          </a:stretch>
        </p:blipFill>
        <p:spPr>
          <a:xfrm>
            <a:off x="6838428" y="1053678"/>
            <a:ext cx="5369990" cy="5804324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650917" y="6433920"/>
            <a:ext cx="357118" cy="351208"/>
          </a:xfrm>
          <a:prstGeom prst="rect">
            <a:avLst/>
          </a:prstGeom>
        </p:spPr>
        <p:txBody>
          <a:bodyPr lIns="52135" tIns="52135" rIns="52135" bIns="52135" anchor="t"/>
          <a:lstStyle>
            <a:lvl1pPr defTabSz="986912">
              <a:spcBef>
                <a:spcPts val="400"/>
              </a:spcBef>
              <a:defRPr sz="17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r" defTabSz="986912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7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86912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7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2914562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26A43B-CC6F-4CB9-BF72-7AD46788C1B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48446-C6BF-4F61-9E82-4129365C95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6047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D9509-CB2D-46FE-A95B-112F98683F1E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48446-C6BF-4F61-9E82-4129365C95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6688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26A43B-CC6F-4CB9-BF72-7AD46788C1B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48446-C6BF-4F61-9E82-4129365C95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38228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26A43B-CC6F-4CB9-BF72-7AD46788C1B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48446-C6BF-4F61-9E82-4129365C95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98742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26A43B-CC6F-4CB9-BF72-7AD46788C1B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48446-C6BF-4F61-9E82-4129365C95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10195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26A43B-CC6F-4CB9-BF72-7AD46788C1B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48446-C6BF-4F61-9E82-4129365C95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36729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26A43B-CC6F-4CB9-BF72-7AD46788C1B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48446-C6BF-4F61-9E82-4129365C95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04921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26A43B-CC6F-4CB9-BF72-7AD46788C1B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48446-C6BF-4F61-9E82-4129365C95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89527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26A43B-CC6F-4CB9-BF72-7AD46788C1B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48446-C6BF-4F61-9E82-4129365C95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05519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26A43B-CC6F-4CB9-BF72-7AD46788C1B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48446-C6BF-4F61-9E82-4129365C95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94302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26A43B-CC6F-4CB9-BF72-7AD46788C1B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48446-C6BF-4F61-9E82-4129365C95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78722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26A43B-CC6F-4CB9-BF72-7AD46788C1B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48446-C6BF-4F61-9E82-4129365C95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770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35661A-8A54-461C-91BC-1296255C6C99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48446-C6BF-4F61-9E82-4129365C95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64405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 иконками в фон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4" descr="Рисунок 4"/>
          <p:cNvPicPr>
            <a:picLocks noChangeAspect="1"/>
          </p:cNvPicPr>
          <p:nvPr/>
        </p:nvPicPr>
        <p:blipFill>
          <a:blip r:embed="rId2"/>
          <a:srcRect l="39395" t="7303"/>
          <a:stretch>
            <a:fillRect/>
          </a:stretch>
        </p:blipFill>
        <p:spPr>
          <a:xfrm>
            <a:off x="6838428" y="1053678"/>
            <a:ext cx="5369990" cy="5804324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650917" y="6433920"/>
            <a:ext cx="357118" cy="351208"/>
          </a:xfrm>
          <a:prstGeom prst="rect">
            <a:avLst/>
          </a:prstGeom>
        </p:spPr>
        <p:txBody>
          <a:bodyPr lIns="52135" tIns="52135" rIns="52135" bIns="52135" anchor="t"/>
          <a:lstStyle>
            <a:lvl1pPr defTabSz="986912">
              <a:spcBef>
                <a:spcPts val="400"/>
              </a:spcBef>
              <a:defRPr sz="17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r" defTabSz="986912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7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86912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7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417771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E9B99-BCDF-4EA7-875D-41B44CDAF8F6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48446-C6BF-4F61-9E82-4129365C95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2824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E2504-7242-4F73-BD5D-E93F7C597192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48446-C6BF-4F61-9E82-4129365C95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2401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CB34F3-A0EA-432E-87C2-C4AF3768A5B5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48446-C6BF-4F61-9E82-4129365C95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2681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1A1750-AF4C-4C7E-9B29-2D99984F720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48446-C6BF-4F61-9E82-4129365C95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6331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1A1750-AF4C-4C7E-9B29-2D99984F720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48446-C6BF-4F61-9E82-4129365C95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385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1A1750-AF4C-4C7E-9B29-2D99984F720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48446-C6BF-4F61-9E82-4129365C95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8225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1A1750-AF4C-4C7E-9B29-2D99984F720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48446-C6BF-4F61-9E82-4129365C95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0334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26A43B-CC6F-4CB9-BF72-7AD46788C1BC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11.10.2022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48446-C6BF-4F61-9E82-4129365C95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0824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#_TOC_250001"/><Relationship Id="rId3" Type="http://schemas.openxmlformats.org/officeDocument/2006/relationships/hyperlink" Target="#_TOC_250008"/><Relationship Id="rId7" Type="http://schemas.openxmlformats.org/officeDocument/2006/relationships/hyperlink" Target="#_TOC_250002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#_TOC_250004"/><Relationship Id="rId5" Type="http://schemas.openxmlformats.org/officeDocument/2006/relationships/hyperlink" Target="#_TOC_250005"/><Relationship Id="rId4" Type="http://schemas.openxmlformats.org/officeDocument/2006/relationships/hyperlink" Target="#_TOC_250007"/><Relationship Id="rId9" Type="http://schemas.openxmlformats.org/officeDocument/2006/relationships/hyperlink" Target="#_TOC_250000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17.svg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5" Type="http://schemas.openxmlformats.org/officeDocument/2006/relationships/image" Target="../media/image16.png"/><Relationship Id="rId10" Type="http://schemas.openxmlformats.org/officeDocument/2006/relationships/image" Target="../media/image23.svg"/><Relationship Id="rId4" Type="http://schemas.openxmlformats.org/officeDocument/2006/relationships/image" Target="../media/image19.svg"/><Relationship Id="rId9" Type="http://schemas.openxmlformats.org/officeDocument/2006/relationships/image" Target="../media/image13.png"/><Relationship Id="rId14" Type="http://schemas.openxmlformats.org/officeDocument/2006/relationships/image" Target="../media/image12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static.government.ru/media/files/LkiAgAELFrlG0oAFgKCjKdAWdi6jbZU5.pdf" TargetMode="External"/><Relationship Id="rId3" Type="http://schemas.openxmlformats.org/officeDocument/2006/relationships/hyperlink" Target="https://docs.cntd.ru/document/902389617" TargetMode="External"/><Relationship Id="rId7" Type="http://schemas.openxmlformats.org/officeDocument/2006/relationships/hyperlink" Target="http://static.government.ru/media/files/f5Z8H9tgUK5Y9qtJ0tEFnyHlBitwN4gB.pdf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cntd.ru/document/607175848" TargetMode="External"/><Relationship Id="rId5" Type="http://schemas.openxmlformats.org/officeDocument/2006/relationships/hyperlink" Target="https://docs.cntd.ru/document/607175842" TargetMode="External"/><Relationship Id="rId4" Type="http://schemas.openxmlformats.org/officeDocument/2006/relationships/hyperlink" Target="https://docs.cntd.ru/document/351175809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7200" y="1122363"/>
            <a:ext cx="7178040" cy="2387600"/>
          </a:xfrm>
        </p:spPr>
        <p:txBody>
          <a:bodyPr anchor="ctr">
            <a:noAutofit/>
          </a:bodyPr>
          <a:lstStyle/>
          <a:p>
            <a:r>
              <a:rPr lang="ru-RU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планирования и организации воспитательной работы в школе</a:t>
            </a:r>
            <a:br>
              <a:rPr lang="ru-RU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93920" y="3602038"/>
            <a:ext cx="6751320" cy="1655762"/>
          </a:xfrm>
        </p:spPr>
        <p:txBody>
          <a:bodyPr anchor="ctr"/>
          <a:lstStyle/>
          <a:p>
            <a:pPr algn="r"/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Т.Б. </a:t>
            </a:r>
            <a:r>
              <a:rPr lang="ru-RU" b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Кремнёва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</a:t>
            </a:r>
            <a:br>
              <a:rPr lang="ru-RU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МКУ «ЦКО и МОУО» г. Пензы</a:t>
            </a:r>
            <a:endParaRPr lang="ru-RU" i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78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9418" y="1"/>
            <a:ext cx="10612583" cy="1103086"/>
          </a:xfrm>
        </p:spPr>
        <p:txBody>
          <a:bodyPr>
            <a:normAutofit/>
          </a:bodyPr>
          <a:lstStyle/>
          <a:p>
            <a:pPr marL="90170" marR="269240" algn="ctr">
              <a:lnSpc>
                <a:spcPct val="107000"/>
              </a:lnSpc>
              <a:spcBef>
                <a:spcPts val="415"/>
              </a:spcBef>
              <a:spcAft>
                <a:spcPts val="0"/>
              </a:spcAft>
            </a:pPr>
            <a:r>
              <a:rPr lang="ru-RU" sz="27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</a:t>
            </a:r>
            <a:r>
              <a:rPr lang="ru-RU" sz="27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примерной рабочей программы </a:t>
            </a:r>
            <a:r>
              <a:rPr lang="ru-RU" sz="27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воспитания</a:t>
            </a:r>
            <a:endParaRPr lang="ru-RU" sz="27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37033" y="1543867"/>
            <a:ext cx="11088910" cy="48124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48446-C6BF-4F61-9E82-4129365C95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7924" y="1150925"/>
            <a:ext cx="11619345" cy="5210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>
              <a:lnSpc>
                <a:spcPct val="107000"/>
              </a:lnSpc>
              <a:spcBef>
                <a:spcPts val="1120"/>
              </a:spcBef>
              <a:spcAft>
                <a:spcPts val="0"/>
              </a:spcAft>
              <a:tabLst>
                <a:tab pos="6705600" algn="r"/>
              </a:tabLst>
            </a:pPr>
            <a:r>
              <a:rPr lang="ru-RU" sz="1600" b="1" dirty="0">
                <a:uFill>
                  <a:solidFill>
                    <a:srgbClr val="0563C1"/>
                  </a:solidFill>
                </a:uFill>
                <a:latin typeface="Microsoft Sans Serif" panose="020B0604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РАЗДЕЛ</a:t>
            </a:r>
            <a:r>
              <a:rPr lang="ru-RU" sz="1600" b="1" spc="45" dirty="0">
                <a:uFill>
                  <a:solidFill>
                    <a:srgbClr val="0563C1"/>
                  </a:solidFill>
                </a:uFill>
                <a:latin typeface="Microsoft Sans Serif" panose="020B0604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uFill>
                  <a:solidFill>
                    <a:srgbClr val="0563C1"/>
                  </a:solidFill>
                </a:uFill>
                <a:latin typeface="Microsoft Sans Serif" panose="020B0604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1</a:t>
            </a:r>
            <a:r>
              <a:rPr lang="ru-RU" sz="1600" b="1" spc="270" dirty="0">
                <a:uFill>
                  <a:solidFill>
                    <a:srgbClr val="0563C1"/>
                  </a:solidFill>
                </a:uFill>
                <a:latin typeface="Microsoft Sans Serif" panose="020B0604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uFill>
                  <a:solidFill>
                    <a:srgbClr val="0563C1"/>
                  </a:solidFill>
                </a:uFill>
                <a:latin typeface="Microsoft Sans Serif" panose="020B0604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ЦЕЛЕВОЙ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1655" indent="-285750">
              <a:lnSpc>
                <a:spcPct val="107000"/>
              </a:lnSpc>
              <a:spcBef>
                <a:spcPts val="111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705600" algn="r"/>
              </a:tabLst>
            </a:pPr>
            <a:r>
              <a:rPr lang="ru-RU" sz="1600" dirty="0">
                <a:solidFill>
                  <a:srgbClr val="0563C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3" action="ppaction://hlinkfile"/>
              </a:rPr>
              <a:t>Цель</a:t>
            </a:r>
            <a:r>
              <a:rPr lang="ru-RU" sz="1600" spc="80" dirty="0">
                <a:solidFill>
                  <a:srgbClr val="0563C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3" action="ppaction://hlinkfile"/>
              </a:rPr>
              <a:t> </a:t>
            </a:r>
            <a:r>
              <a:rPr lang="ru-RU" sz="1600" dirty="0">
                <a:solidFill>
                  <a:srgbClr val="0563C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3" action="ppaction://hlinkfile"/>
              </a:rPr>
              <a:t>и</a:t>
            </a:r>
            <a:r>
              <a:rPr lang="ru-RU" sz="1600" spc="80" dirty="0">
                <a:solidFill>
                  <a:srgbClr val="0563C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3" action="ppaction://hlinkfile"/>
              </a:rPr>
              <a:t> </a:t>
            </a:r>
            <a:r>
              <a:rPr lang="ru-RU" sz="1600" dirty="0">
                <a:solidFill>
                  <a:srgbClr val="0563C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3" action="ppaction://hlinkfile"/>
              </a:rPr>
              <a:t>задачи</a:t>
            </a:r>
            <a:r>
              <a:rPr lang="ru-RU" sz="1600" spc="80" dirty="0">
                <a:solidFill>
                  <a:srgbClr val="0563C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3" action="ppaction://hlinkfile"/>
              </a:rPr>
              <a:t> </a:t>
            </a:r>
            <a:r>
              <a:rPr lang="ru-RU" sz="1600" dirty="0">
                <a:solidFill>
                  <a:srgbClr val="0563C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3" action="ppaction://hlinkfile"/>
              </a:rPr>
              <a:t>воспитания</a:t>
            </a:r>
            <a:r>
              <a:rPr lang="ru-RU" sz="1600" spc="80" dirty="0">
                <a:solidFill>
                  <a:srgbClr val="0563C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3" action="ppaction://hlinkfile"/>
              </a:rPr>
              <a:t> </a:t>
            </a:r>
            <a:r>
              <a:rPr lang="ru-RU" sz="1600" dirty="0">
                <a:solidFill>
                  <a:srgbClr val="0563C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3" action="ppaction://hlinkfile"/>
              </a:rPr>
              <a:t>обучающихся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1655" indent="-285750">
              <a:lnSpc>
                <a:spcPct val="107000"/>
              </a:lnSpc>
              <a:spcBef>
                <a:spcPts val="111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705600" algn="r"/>
              </a:tabLst>
            </a:pPr>
            <a:r>
              <a:rPr lang="ru-RU" sz="1600" dirty="0">
                <a:solidFill>
                  <a:srgbClr val="0563C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4" action="ppaction://hlinkfile"/>
              </a:rPr>
              <a:t>Целевые</a:t>
            </a:r>
            <a:r>
              <a:rPr lang="ru-RU" sz="1600" spc="45" dirty="0">
                <a:solidFill>
                  <a:srgbClr val="0563C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4" action="ppaction://hlinkfile"/>
              </a:rPr>
              <a:t> </a:t>
            </a:r>
            <a:r>
              <a:rPr lang="ru-RU" sz="1600" dirty="0">
                <a:solidFill>
                  <a:srgbClr val="0563C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4" action="ppaction://hlinkfile"/>
              </a:rPr>
              <a:t>ориентиры</a:t>
            </a:r>
            <a:r>
              <a:rPr lang="ru-RU" sz="1600" spc="45" dirty="0">
                <a:solidFill>
                  <a:srgbClr val="0563C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4" action="ppaction://hlinkfile"/>
              </a:rPr>
              <a:t> </a:t>
            </a:r>
            <a:r>
              <a:rPr lang="ru-RU" sz="1600" dirty="0">
                <a:solidFill>
                  <a:srgbClr val="0563C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4" action="ppaction://hlinkfile"/>
              </a:rPr>
              <a:t>рез</a:t>
            </a:r>
            <a:r>
              <a:rPr lang="ru-RU" sz="1600" spc="-45" dirty="0">
                <a:solidFill>
                  <a:srgbClr val="0563C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4" action="ppaction://hlinkfile"/>
              </a:rPr>
              <a:t>у</a:t>
            </a:r>
            <a:r>
              <a:rPr lang="ru-RU" sz="1600" dirty="0">
                <a:solidFill>
                  <a:srgbClr val="0563C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4" action="ppaction://hlinkfile"/>
              </a:rPr>
              <a:t>л</a:t>
            </a:r>
            <a:r>
              <a:rPr lang="ru-RU" sz="1600" spc="-60" dirty="0">
                <a:solidFill>
                  <a:srgbClr val="0563C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4" action="ppaction://hlinkfile"/>
              </a:rPr>
              <a:t>ь</a:t>
            </a:r>
            <a:r>
              <a:rPr lang="ru-RU" sz="1600" spc="-30" dirty="0">
                <a:solidFill>
                  <a:srgbClr val="0563C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4" action="ppaction://hlinkfile"/>
              </a:rPr>
              <a:t>т</a:t>
            </a:r>
            <a:r>
              <a:rPr lang="ru-RU" sz="1600" dirty="0">
                <a:solidFill>
                  <a:srgbClr val="0563C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4" action="ppaction://hlinkfile"/>
              </a:rPr>
              <a:t>а</a:t>
            </a:r>
            <a:r>
              <a:rPr lang="ru-RU" sz="1600" spc="-30" dirty="0">
                <a:solidFill>
                  <a:srgbClr val="0563C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4" action="ppaction://hlinkfile"/>
              </a:rPr>
              <a:t>т</a:t>
            </a:r>
            <a:r>
              <a:rPr lang="ru-RU" sz="1600" dirty="0">
                <a:solidFill>
                  <a:srgbClr val="0563C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4" action="ppaction://hlinkfile"/>
              </a:rPr>
              <a:t>ов</a:t>
            </a:r>
            <a:r>
              <a:rPr lang="ru-RU" sz="1600" spc="45" dirty="0">
                <a:solidFill>
                  <a:srgbClr val="0563C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4" action="ppaction://hlinkfile"/>
              </a:rPr>
              <a:t> </a:t>
            </a:r>
            <a:r>
              <a:rPr lang="ru-RU" sz="1600" dirty="0">
                <a:solidFill>
                  <a:srgbClr val="0563C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4" action="ppaction://hlinkfile"/>
              </a:rPr>
              <a:t>воспи</a:t>
            </a:r>
            <a:r>
              <a:rPr lang="ru-RU" sz="1600" spc="-30" dirty="0">
                <a:solidFill>
                  <a:srgbClr val="0563C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4" action="ppaction://hlinkfile"/>
              </a:rPr>
              <a:t>т</a:t>
            </a:r>
            <a:r>
              <a:rPr lang="ru-RU" sz="1600" dirty="0">
                <a:solidFill>
                  <a:srgbClr val="0563C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4" action="ppaction://hlinkfile"/>
              </a:rPr>
              <a:t>ания</a:t>
            </a:r>
            <a:r>
              <a:rPr lang="ru-RU" sz="1600" dirty="0">
                <a:solidFill>
                  <a:srgbClr val="0563C1"/>
                </a:solidFill>
                <a:uFill>
                  <a:solidFill>
                    <a:srgbClr val="000000"/>
                  </a:solidFill>
                </a:uFill>
                <a:latin typeface="Microsoft Sans Serif" panose="020B0604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4" action="ppaction://hlinkfile"/>
              </a:rPr>
              <a:t>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6200">
              <a:lnSpc>
                <a:spcPct val="107000"/>
              </a:lnSpc>
              <a:spcBef>
                <a:spcPts val="1115"/>
              </a:spcBef>
              <a:spcAft>
                <a:spcPts val="0"/>
              </a:spcAft>
              <a:tabLst>
                <a:tab pos="6705600" algn="r"/>
              </a:tabLst>
            </a:pPr>
            <a:r>
              <a:rPr lang="ru-RU" sz="1600" b="1" dirty="0">
                <a:uFill>
                  <a:solidFill>
                    <a:srgbClr val="0563C1"/>
                  </a:solidFill>
                </a:uFill>
                <a:latin typeface="Microsoft Sans Serif" panose="020B0604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РАЗДЕЛ</a:t>
            </a:r>
            <a:r>
              <a:rPr lang="ru-RU" sz="1600" b="1" spc="50" dirty="0">
                <a:uFill>
                  <a:solidFill>
                    <a:srgbClr val="0563C1"/>
                  </a:solidFill>
                </a:uFill>
                <a:latin typeface="Microsoft Sans Serif" panose="020B0604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uFill>
                  <a:solidFill>
                    <a:srgbClr val="0563C1"/>
                  </a:solidFill>
                </a:uFill>
                <a:latin typeface="Microsoft Sans Serif" panose="020B0604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ru-RU" sz="1600" b="1" spc="220" dirty="0">
                <a:uFill>
                  <a:solidFill>
                    <a:srgbClr val="0563C1"/>
                  </a:solidFill>
                </a:uFill>
                <a:latin typeface="Microsoft Sans Serif" panose="020B0604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uFill>
                  <a:solidFill>
                    <a:srgbClr val="0563C1"/>
                  </a:solidFill>
                </a:uFill>
                <a:latin typeface="Microsoft Sans Serif" panose="020B0604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СОДЕРЖАТЕЛЬНЫЙ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1655" indent="-285750">
              <a:lnSpc>
                <a:spcPct val="107000"/>
              </a:lnSpc>
              <a:spcBef>
                <a:spcPts val="111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705600" algn="r"/>
              </a:tabLst>
            </a:pPr>
            <a:r>
              <a:rPr lang="ru-RU" sz="1600" dirty="0">
                <a:solidFill>
                  <a:srgbClr val="0563C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5" action="ppaction://hlinkfile"/>
              </a:rPr>
              <a:t>Уклад</a:t>
            </a:r>
            <a:r>
              <a:rPr lang="ru-RU" sz="1600" spc="95" dirty="0">
                <a:solidFill>
                  <a:srgbClr val="0563C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5" action="ppaction://hlinkfile"/>
              </a:rPr>
              <a:t> </a:t>
            </a:r>
            <a:r>
              <a:rPr lang="ru-RU" sz="1600" dirty="0">
                <a:solidFill>
                  <a:srgbClr val="0563C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5" action="ppaction://hlinkfile"/>
              </a:rPr>
              <a:t>общеобразовательной</a:t>
            </a:r>
            <a:r>
              <a:rPr lang="ru-RU" sz="1600" spc="90" dirty="0">
                <a:solidFill>
                  <a:srgbClr val="0563C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5" action="ppaction://hlinkfile"/>
              </a:rPr>
              <a:t> </a:t>
            </a:r>
            <a:r>
              <a:rPr lang="ru-RU" sz="1600" dirty="0">
                <a:solidFill>
                  <a:srgbClr val="0563C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5" action="ppaction://hlinkfile"/>
              </a:rPr>
              <a:t>организации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2290" indent="-285750">
              <a:lnSpc>
                <a:spcPct val="107000"/>
              </a:lnSpc>
              <a:spcBef>
                <a:spcPts val="112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705600" algn="r"/>
              </a:tabLst>
            </a:pPr>
            <a:r>
              <a:rPr lang="ru-RU" sz="1600" dirty="0">
                <a:solidFill>
                  <a:srgbClr val="0563C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6" action="ppaction://hlinkfile"/>
              </a:rPr>
              <a:t>Виды,</a:t>
            </a:r>
            <a:r>
              <a:rPr lang="ru-RU" sz="1600" spc="45" dirty="0">
                <a:solidFill>
                  <a:srgbClr val="0563C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6" action="ppaction://hlinkfile"/>
              </a:rPr>
              <a:t> </a:t>
            </a:r>
            <a:r>
              <a:rPr lang="ru-RU" sz="1600" dirty="0">
                <a:solidFill>
                  <a:srgbClr val="0563C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6" action="ppaction://hlinkfile"/>
              </a:rPr>
              <a:t>формы</a:t>
            </a:r>
            <a:r>
              <a:rPr lang="ru-RU" sz="1600" spc="45" dirty="0">
                <a:solidFill>
                  <a:srgbClr val="0563C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6" action="ppaction://hlinkfile"/>
              </a:rPr>
              <a:t> </a:t>
            </a:r>
            <a:r>
              <a:rPr lang="ru-RU" sz="1600" dirty="0">
                <a:solidFill>
                  <a:srgbClr val="0563C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6" action="ppaction://hlinkfile"/>
              </a:rPr>
              <a:t>и</a:t>
            </a:r>
            <a:r>
              <a:rPr lang="ru-RU" sz="1600" spc="45" dirty="0">
                <a:solidFill>
                  <a:srgbClr val="0563C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6" action="ppaction://hlinkfile"/>
              </a:rPr>
              <a:t> </a:t>
            </a:r>
            <a:r>
              <a:rPr lang="ru-RU" sz="1600" dirty="0">
                <a:solidFill>
                  <a:srgbClr val="0563C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6" action="ppaction://hlinkfile"/>
              </a:rPr>
              <a:t>с</a:t>
            </a:r>
            <a:r>
              <a:rPr lang="ru-RU" sz="1600" spc="-15" dirty="0">
                <a:solidFill>
                  <a:srgbClr val="0563C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6" action="ppaction://hlinkfile"/>
              </a:rPr>
              <a:t>о</a:t>
            </a:r>
            <a:r>
              <a:rPr lang="ru-RU" sz="1600" dirty="0">
                <a:solidFill>
                  <a:srgbClr val="0563C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6" action="ppaction://hlinkfile"/>
              </a:rPr>
              <a:t>де</a:t>
            </a:r>
            <a:r>
              <a:rPr lang="ru-RU" sz="1600" spc="-45" dirty="0">
                <a:solidFill>
                  <a:srgbClr val="0563C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6" action="ppaction://hlinkfile"/>
              </a:rPr>
              <a:t>р</a:t>
            </a:r>
            <a:r>
              <a:rPr lang="ru-RU" sz="1600" spc="-30" dirty="0">
                <a:solidFill>
                  <a:srgbClr val="0563C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6" action="ppaction://hlinkfile"/>
              </a:rPr>
              <a:t>ж</a:t>
            </a:r>
            <a:r>
              <a:rPr lang="ru-RU" sz="1600" dirty="0">
                <a:solidFill>
                  <a:srgbClr val="0563C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6" action="ppaction://hlinkfile"/>
              </a:rPr>
              <a:t>ание</a:t>
            </a:r>
            <a:r>
              <a:rPr lang="ru-RU" sz="1600" spc="45" dirty="0">
                <a:solidFill>
                  <a:srgbClr val="0563C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6" action="ppaction://hlinkfile"/>
              </a:rPr>
              <a:t> </a:t>
            </a:r>
            <a:r>
              <a:rPr lang="ru-RU" sz="1600" dirty="0">
                <a:solidFill>
                  <a:srgbClr val="0563C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6" action="ppaction://hlinkfile"/>
              </a:rPr>
              <a:t>воспи</a:t>
            </a:r>
            <a:r>
              <a:rPr lang="ru-RU" sz="1600" spc="-30" dirty="0">
                <a:solidFill>
                  <a:srgbClr val="0563C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6" action="ppaction://hlinkfile"/>
              </a:rPr>
              <a:t>т</a:t>
            </a:r>
            <a:r>
              <a:rPr lang="ru-RU" sz="1600" dirty="0">
                <a:solidFill>
                  <a:srgbClr val="0563C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6" action="ppaction://hlinkfile"/>
              </a:rPr>
              <a:t>а</a:t>
            </a:r>
            <a:r>
              <a:rPr lang="ru-RU" sz="1600" spc="-30" dirty="0">
                <a:solidFill>
                  <a:srgbClr val="0563C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6" action="ppaction://hlinkfile"/>
              </a:rPr>
              <a:t>т</a:t>
            </a:r>
            <a:r>
              <a:rPr lang="ru-RU" sz="1600" dirty="0">
                <a:solidFill>
                  <a:srgbClr val="0563C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6" action="ppaction://hlinkfile"/>
              </a:rPr>
              <a:t>ельной</a:t>
            </a:r>
            <a:r>
              <a:rPr lang="ru-RU" sz="1600" spc="45" dirty="0">
                <a:solidFill>
                  <a:srgbClr val="0563C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6" action="ppaction://hlinkfile"/>
              </a:rPr>
              <a:t> </a:t>
            </a:r>
            <a:r>
              <a:rPr lang="ru-RU" sz="1600" dirty="0">
                <a:solidFill>
                  <a:srgbClr val="0563C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6" action="ppaction://hlinkfile"/>
              </a:rPr>
              <a:t>дея</a:t>
            </a:r>
            <a:r>
              <a:rPr lang="ru-RU" sz="1600" spc="-30" dirty="0">
                <a:solidFill>
                  <a:srgbClr val="0563C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6" action="ppaction://hlinkfile"/>
              </a:rPr>
              <a:t>т</a:t>
            </a:r>
            <a:r>
              <a:rPr lang="ru-RU" sz="1600" dirty="0">
                <a:solidFill>
                  <a:srgbClr val="0563C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6" action="ppaction://hlinkfile"/>
              </a:rPr>
              <a:t>ельности</a:t>
            </a:r>
            <a:r>
              <a:rPr lang="ru-RU" sz="1600" dirty="0">
                <a:solidFill>
                  <a:srgbClr val="0563C1"/>
                </a:solidFill>
                <a:uFill>
                  <a:solidFill>
                    <a:srgbClr val="000000"/>
                  </a:solidFill>
                </a:uFill>
                <a:latin typeface="Microsoft Sans Serif" panose="020B0604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6" action="ppaction://hlinkfile"/>
              </a:rPr>
              <a:t>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6200" lvl="0">
              <a:lnSpc>
                <a:spcPct val="107000"/>
              </a:lnSpc>
              <a:spcBef>
                <a:spcPts val="1115"/>
              </a:spcBef>
              <a:tabLst>
                <a:tab pos="6705600" algn="r"/>
              </a:tabLst>
            </a:pPr>
            <a:r>
              <a:rPr lang="ru-RU" sz="1600" b="1" dirty="0">
                <a:solidFill>
                  <a:prstClr val="black"/>
                </a:solidFill>
                <a:uFill>
                  <a:solidFill>
                    <a:srgbClr val="0563C1"/>
                  </a:solidFill>
                </a:uFill>
                <a:latin typeface="Microsoft Sans Serif" panose="020B0604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РАЗДЕЛ</a:t>
            </a:r>
            <a:r>
              <a:rPr lang="ru-RU" sz="1600" b="1" spc="50" dirty="0">
                <a:solidFill>
                  <a:prstClr val="black"/>
                </a:solidFill>
                <a:uFill>
                  <a:solidFill>
                    <a:srgbClr val="0563C1"/>
                  </a:solidFill>
                </a:uFill>
                <a:latin typeface="Microsoft Sans Serif" panose="020B0604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uFill>
                  <a:solidFill>
                    <a:srgbClr val="0563C1"/>
                  </a:solidFill>
                </a:uFill>
                <a:latin typeface="Microsoft Sans Serif" panose="020B0604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3</a:t>
            </a:r>
            <a:r>
              <a:rPr lang="ru-RU" sz="1600" b="1" spc="220" dirty="0" smtClean="0">
                <a:solidFill>
                  <a:prstClr val="black"/>
                </a:solidFill>
                <a:uFill>
                  <a:solidFill>
                    <a:srgbClr val="0563C1"/>
                  </a:solidFill>
                </a:uFill>
                <a:latin typeface="Microsoft Sans Serif" panose="020B0604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uFill>
                  <a:solidFill>
                    <a:srgbClr val="0563C1"/>
                  </a:solidFill>
                </a:uFill>
                <a:latin typeface="Microsoft Sans Serif" panose="020B0604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ОРГАНИЗАЦИОННЫЙ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1655" indent="-285750">
              <a:lnSpc>
                <a:spcPct val="107000"/>
              </a:lnSpc>
              <a:spcBef>
                <a:spcPts val="111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705600" algn="r"/>
              </a:tabLst>
            </a:pPr>
            <a:r>
              <a:rPr lang="ru-RU" sz="1600" u="sng" dirty="0" smtClean="0">
                <a:solidFill>
                  <a:srgbClr val="0563C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7" action="ppaction://hlinkfile"/>
              </a:rPr>
              <a:t>Кадровое</a:t>
            </a:r>
            <a:r>
              <a:rPr lang="ru-RU" sz="1600" u="sng" spc="60" dirty="0" smtClean="0">
                <a:solidFill>
                  <a:srgbClr val="0563C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7" action="ppaction://hlinkfile"/>
              </a:rPr>
              <a:t> </a:t>
            </a:r>
            <a:r>
              <a:rPr lang="ru-RU" sz="1600" u="sng" dirty="0">
                <a:solidFill>
                  <a:srgbClr val="0563C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7" action="ppaction://hlinkfile"/>
              </a:rPr>
              <a:t>обеспечение</a:t>
            </a:r>
            <a:endParaRPr lang="ru-RU" sz="16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1655" indent="-285750">
              <a:lnSpc>
                <a:spcPct val="107000"/>
              </a:lnSpc>
              <a:spcBef>
                <a:spcPts val="111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705600" algn="r"/>
              </a:tabLst>
            </a:pPr>
            <a:r>
              <a:rPr lang="ru-RU" sz="1600" u="sng" dirty="0">
                <a:solidFill>
                  <a:srgbClr val="0563C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8" action="ppaction://hlinkfile"/>
              </a:rPr>
              <a:t>Нормативно-м</a:t>
            </a:r>
            <a:r>
              <a:rPr lang="ru-RU" sz="1600" u="sng" spc="-30" dirty="0">
                <a:solidFill>
                  <a:srgbClr val="0563C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8" action="ppaction://hlinkfile"/>
              </a:rPr>
              <a:t>ет</a:t>
            </a:r>
            <a:r>
              <a:rPr lang="ru-RU" sz="1600" u="sng" spc="-15" dirty="0">
                <a:solidFill>
                  <a:srgbClr val="0563C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8" action="ppaction://hlinkfile"/>
              </a:rPr>
              <a:t>о</a:t>
            </a:r>
            <a:r>
              <a:rPr lang="ru-RU" sz="1600" u="sng" dirty="0">
                <a:solidFill>
                  <a:srgbClr val="0563C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8" action="ppaction://hlinkfile"/>
              </a:rPr>
              <a:t>дичес</a:t>
            </a:r>
            <a:r>
              <a:rPr lang="ru-RU" sz="1600" u="sng" spc="-45" dirty="0">
                <a:solidFill>
                  <a:srgbClr val="0563C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8" action="ppaction://hlinkfile"/>
              </a:rPr>
              <a:t>к</a:t>
            </a:r>
            <a:r>
              <a:rPr lang="ru-RU" sz="1600" u="sng" dirty="0">
                <a:solidFill>
                  <a:srgbClr val="0563C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8" action="ppaction://hlinkfile"/>
              </a:rPr>
              <a:t>ое</a:t>
            </a:r>
            <a:r>
              <a:rPr lang="ru-RU" sz="1600" u="sng" spc="45" dirty="0">
                <a:solidFill>
                  <a:srgbClr val="0563C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8" action="ppaction://hlinkfile"/>
              </a:rPr>
              <a:t> </a:t>
            </a:r>
            <a:r>
              <a:rPr lang="ru-RU" sz="1600" u="sng" dirty="0">
                <a:solidFill>
                  <a:srgbClr val="0563C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8" action="ppaction://hlinkfile"/>
              </a:rPr>
              <a:t>обеспечение</a:t>
            </a:r>
            <a:r>
              <a:rPr lang="ru-RU" sz="1600" u="sng" dirty="0">
                <a:solidFill>
                  <a:srgbClr val="0563C1"/>
                </a:solidFill>
                <a:uFill>
                  <a:solidFill>
                    <a:srgbClr val="000000"/>
                  </a:solidFill>
                </a:uFill>
                <a:latin typeface="Microsoft Sans Serif" panose="020B0604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8" action="ppaction://hlinkfile"/>
              </a:rPr>
              <a:t> </a:t>
            </a:r>
            <a:endParaRPr lang="ru-RU" sz="16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1655" indent="-285750">
              <a:lnSpc>
                <a:spcPct val="107000"/>
              </a:lnSpc>
              <a:spcBef>
                <a:spcPts val="1115"/>
              </a:spcBef>
              <a:buFont typeface="Arial" panose="020B0604020202020204" pitchFamily="34" charset="0"/>
              <a:buChar char="•"/>
              <a:tabLst>
                <a:tab pos="6705600" algn="r"/>
              </a:tabLst>
            </a:pPr>
            <a:r>
              <a:rPr lang="ru-RU" sz="1600" u="sng" dirty="0">
                <a:solidFill>
                  <a:srgbClr val="0563C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Требования к условиям работы с обучающимися </a:t>
            </a:r>
            <a:r>
              <a:rPr lang="ru-RU" sz="1600" u="sng" dirty="0" smtClean="0">
                <a:solidFill>
                  <a:srgbClr val="0563C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с </a:t>
            </a:r>
            <a:r>
              <a:rPr lang="ru-RU" sz="1600" u="sng" dirty="0">
                <a:solidFill>
                  <a:srgbClr val="0563C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особыми образовательными потребностями</a:t>
            </a:r>
          </a:p>
          <a:p>
            <a:pPr marL="541655" indent="-285750">
              <a:lnSpc>
                <a:spcPct val="107000"/>
              </a:lnSpc>
              <a:spcBef>
                <a:spcPts val="1115"/>
              </a:spcBef>
              <a:buFont typeface="Arial" panose="020B0604020202020204" pitchFamily="34" charset="0"/>
              <a:buChar char="•"/>
              <a:tabLst>
                <a:tab pos="6705600" algn="r"/>
              </a:tabLst>
            </a:pPr>
            <a:r>
              <a:rPr lang="ru-RU" sz="1600" u="sng" dirty="0">
                <a:solidFill>
                  <a:srgbClr val="0563C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Система поощрения социальной успешности </a:t>
            </a:r>
            <a:r>
              <a:rPr lang="ru-RU" sz="1600" u="sng" dirty="0" smtClean="0">
                <a:solidFill>
                  <a:srgbClr val="0563C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и </a:t>
            </a:r>
            <a:r>
              <a:rPr lang="ru-RU" sz="1600" u="sng" dirty="0">
                <a:solidFill>
                  <a:srgbClr val="0563C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проявлений активной жизненной позиции обучающихся</a:t>
            </a:r>
          </a:p>
          <a:p>
            <a:pPr marL="541655" indent="-285750">
              <a:lnSpc>
                <a:spcPct val="107000"/>
              </a:lnSpc>
              <a:spcBef>
                <a:spcPts val="1115"/>
              </a:spcBef>
              <a:buFont typeface="Arial" panose="020B0604020202020204" pitchFamily="34" charset="0"/>
              <a:buChar char="•"/>
              <a:tabLst>
                <a:tab pos="6705600" algn="r"/>
              </a:tabLst>
            </a:pPr>
            <a:r>
              <a:rPr lang="ru-RU" sz="1600" u="sng" dirty="0">
                <a:solidFill>
                  <a:srgbClr val="0563C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  <a:hlinkClick r:id="rId9" action="ppaction://hlinkfile"/>
              </a:rPr>
              <a:t>Анализ воспитательного процесса </a:t>
            </a:r>
            <a:endParaRPr lang="ru-RU" sz="1600" u="sng" dirty="0">
              <a:solidFill>
                <a:srgbClr val="0563C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  <a:p>
            <a:pPr marL="541655" indent="-285750">
              <a:lnSpc>
                <a:spcPct val="107000"/>
              </a:lnSpc>
              <a:spcBef>
                <a:spcPts val="1115"/>
              </a:spcBef>
              <a:buFont typeface="Arial" panose="020B0604020202020204" pitchFamily="34" charset="0"/>
              <a:buChar char="•"/>
              <a:tabLst>
                <a:tab pos="6705600" algn="r"/>
              </a:tabLst>
            </a:pPr>
            <a:r>
              <a:rPr lang="ru-RU" sz="1600" u="sng" dirty="0">
                <a:solidFill>
                  <a:srgbClr val="0563C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Примерный календарный план воспитательной работы</a:t>
            </a:r>
          </a:p>
        </p:txBody>
      </p:sp>
    </p:spTree>
    <p:extLst>
      <p:ext uri="{BB962C8B-B14F-4D97-AF65-F5344CB8AC3E}">
        <p14:creationId xmlns:p14="http://schemas.microsoft.com/office/powerpoint/2010/main" val="394970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9418" y="1"/>
            <a:ext cx="10612583" cy="110308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0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</a:t>
            </a:r>
            <a:r>
              <a:rPr lang="ru-RU" sz="3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30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Целевой</a:t>
            </a:r>
            <a:endParaRPr lang="ru-RU" sz="30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37033" y="1543867"/>
            <a:ext cx="11088910" cy="48124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48446-C6BF-4F61-9E82-4129365C95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453" y="1103087"/>
            <a:ext cx="11619345" cy="6202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воспитания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обучающихся в общеобразовательной организации: развитие личности, создание условий для самоопределения и социализации на основе социокультурных, духовно-нравственных ценностей и принятых в российском обществе правил и норм поведения в интересах человека, семьи, общества и государства, формирование у обучающихся чувства патриотизма, гражданственности, уважения к памяти защитников Отечества и подвигам Героев Отечества, закону и правопорядку, человеку труда и старшему поколению, взаимного уважения, бережного отношения к культурному наследию и традициям многонационального на- рода Российской Федерации, природе и окружающей среде 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воспитания 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1.Усвоение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знаний норм, духовно-нравственных ценностей, традиций, которые выработало российское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общество.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Формирование и развитие личностных отношений к этим нормам, ценностям,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традициям.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Приобретение соответствующего этим нормам, ценностям, традициям социокультурного опыта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поведения.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Применение полученных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знаний.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Достижение личностных результатов освоения общеобразовательных программ в соответствии с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ФГОС.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Личностные результаты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1.Осознание российской гражданской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идентичности.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2.Сформированность ценностей самостоятельности и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инициативы.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-180340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3.Готовность к саморазвитию, самостоятельности и личностному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самоопределению.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4.Наличие мотивации к целенаправленной социально значимой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деятельности.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94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9418" y="1"/>
            <a:ext cx="10612583" cy="110308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0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Направление воспитания</a:t>
            </a:r>
            <a:endParaRPr lang="ru-RU" sz="30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37033" y="1543867"/>
            <a:ext cx="11088910" cy="48124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48446-C6BF-4F61-9E82-4129365C95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8692" y="1409652"/>
            <a:ext cx="11582400" cy="5238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гражданское воспитание;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патриотическое воспитание;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духовно-нравственное воспитание;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эстетическое воспитание;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физическое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воспитание, формирование культуры здорового образа жизни и эмоционального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благополучия;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трудовое воспитание;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экологическое воспитание;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ценности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научного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познания.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36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9418" y="1"/>
            <a:ext cx="10612583" cy="1103086"/>
          </a:xfrm>
        </p:spPr>
        <p:txBody>
          <a:bodyPr>
            <a:noAutofit/>
          </a:bodyPr>
          <a:lstStyle/>
          <a:p>
            <a:pPr marL="75565">
              <a:lnSpc>
                <a:spcPct val="85000"/>
              </a:lnSpc>
              <a:spcBef>
                <a:spcPts val="910"/>
              </a:spcBef>
              <a:spcAft>
                <a:spcPts val="0"/>
              </a:spcAft>
            </a:pPr>
            <a:r>
              <a:rPr lang="ru-RU" sz="29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</a:t>
            </a:r>
            <a:r>
              <a:rPr lang="ru-RU" sz="29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идеологической воспитательной работы </a:t>
            </a:r>
            <a:r>
              <a:rPr lang="ru-RU" sz="29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9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9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школе</a:t>
            </a:r>
            <a:endParaRPr lang="ru-RU" sz="29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37033" y="1543867"/>
            <a:ext cx="11088910" cy="48124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48446-C6BF-4F61-9E82-4129365C95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453" y="1103087"/>
            <a:ext cx="11855529" cy="4599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5565">
              <a:spcBef>
                <a:spcPts val="1420"/>
              </a:spcBef>
              <a:spcAft>
                <a:spcPts val="0"/>
              </a:spcAft>
            </a:pP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Цели:</a:t>
            </a:r>
          </a:p>
          <a:p>
            <a:pPr lvl="0" indent="268288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формирование</a:t>
            </a:r>
            <a:r>
              <a:rPr lang="ru-RU" sz="2800" spc="250" dirty="0" smtClean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российской</a:t>
            </a:r>
            <a:r>
              <a:rPr lang="ru-RU" sz="2800" spc="-755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гражданской</a:t>
            </a:r>
            <a:r>
              <a:rPr lang="ru-RU" sz="2800" spc="43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идентичности;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268288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770755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развитие интереса к познанию</a:t>
            </a:r>
            <a:r>
              <a:rPr lang="ru-RU" sz="2800" spc="5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родного</a:t>
            </a:r>
            <a:r>
              <a:rPr lang="ru-RU" sz="2800" spc="54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языка,</a:t>
            </a:r>
            <a:r>
              <a:rPr lang="ru-RU" sz="2800" spc="43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истории,</a:t>
            </a:r>
            <a:r>
              <a:rPr lang="ru-RU" sz="2800" spc="425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культуры </a:t>
            </a:r>
            <a:r>
              <a:rPr lang="ru-RU" sz="2800" spc="-715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РФ,</a:t>
            </a:r>
            <a:r>
              <a:rPr lang="ru-RU" sz="2800" spc="-15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своего</a:t>
            </a:r>
            <a:r>
              <a:rPr lang="ru-RU" sz="2800" spc="55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края,</a:t>
            </a:r>
            <a:r>
              <a:rPr lang="ru-RU" sz="2800" spc="-15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народов</a:t>
            </a:r>
            <a:r>
              <a:rPr lang="ru-RU" sz="2800" spc="4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России;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268288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формирование</a:t>
            </a:r>
            <a:r>
              <a:rPr lang="ru-RU" sz="2800" spc="5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ценностного отношения к</a:t>
            </a:r>
            <a:r>
              <a:rPr lang="ru-RU" sz="2800" spc="5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достижениям</a:t>
            </a:r>
            <a:r>
              <a:rPr lang="ru-RU" sz="2800" spc="615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своей</a:t>
            </a:r>
            <a:r>
              <a:rPr lang="ru-RU" sz="2800" spc="67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Родины;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268288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уважение к символам России,</a:t>
            </a:r>
            <a:r>
              <a:rPr lang="ru-RU" sz="2800" spc="5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государственным</a:t>
            </a:r>
            <a:r>
              <a:rPr lang="ru-RU" sz="2800" spc="5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праздникам,</a:t>
            </a:r>
            <a:r>
              <a:rPr lang="ru-RU" sz="2800" spc="5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историческому</a:t>
            </a:r>
            <a:r>
              <a:rPr lang="ru-RU" sz="2800" spc="-75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наследию.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2000"/>
              </a:lnSpc>
              <a:spcAft>
                <a:spcPts val="0"/>
              </a:spcAft>
            </a:pPr>
            <a:endParaRPr lang="ru-RU" sz="1400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</a:rPr>
              <a:t> 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78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537033" y="1543867"/>
            <a:ext cx="11088910" cy="48124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48446-C6BF-4F61-9E82-4129365C95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127" y="1019963"/>
            <a:ext cx="12034982" cy="5875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Формирование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гражданской идентичности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как составляющая социальной идентичности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6213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осознание принадлежности к общности граждан РФ, (значимый смысл для гражданина)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6213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осознание способности, готовности и   ответственности  выполнения  обучающимся своих гражданских обязанностей, пользования прав и активного участия в жизни государства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6213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осознание развития гражданского общества  с учетом принятых в обществе правил и норм поведения.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6213">
              <a:lnSpc>
                <a:spcPct val="107000"/>
              </a:lnSpc>
              <a:spcAft>
                <a:spcPts val="0"/>
              </a:spcAft>
            </a:pPr>
            <a:r>
              <a:rPr lang="ru-RU" sz="16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6213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Должны отражать готовность обучаться, руководствоваться системой позитивных ориентаций.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8288" lvl="0" indent="-268288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Гражданственность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комплекс субъективных качеств личности, проявляющихся в отношении и деятельности, осознанная законопослушность, патриотическая преданность, служение и защита, свободная приверженность к общепринятым нормам и нравственным ценностям.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8288" indent="-268288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Базовым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идентифицирующим механизмом является патриотизм, символика, национальные герои, значимые события.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Гражданское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воспитание: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6213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готовность к выполнению обязанностей гражданина и реализации его прав, уважение его прав и свобод и законных интересов других людей;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6213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активное участие в жизни семьи, организации, местного сообщества, края, страны;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6213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неприятие экстремизма, дискриминации;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6213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понимание роли различных социальных институтов в жизни человека;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6213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представление об основных правах, свободах и обязанностях гражданина, социальных нормах и правилах межличностного общения в поликультурном обществе;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6213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противодействие коррупции;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6213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готовность к совместной деятельности, школьному самоуправлению;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6213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готовность к участию в гуманитарной деятельности (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волонтёрство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18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9418" y="1"/>
            <a:ext cx="10612583" cy="1103086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5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Целевые ориентиры организации </a:t>
            </a:r>
            <a:r>
              <a:rPr lang="ru-RU" sz="25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 по патриотическому воспитанию обучающихся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37033" y="1543867"/>
            <a:ext cx="11088910" cy="48124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48446-C6BF-4F61-9E82-4129365C95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7926" y="1118970"/>
            <a:ext cx="11619345" cy="5479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Начальное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общее образование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2540" algn="l"/>
                <a:tab pos="182880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Знающий и любящий свою малую родину, свой край, имеющий представление о Родине — России, её территории, расположении.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2540" algn="l"/>
                <a:tab pos="182880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Сознающий принадлежность к своему народу и к общности граждан России, проявляющий уважение к своему и другим народам.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2540" algn="l"/>
                <a:tab pos="182880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Понимающий свою сопричастность к прошлому, настоящему и будущему родного края, своей Родины — России, Российского государства.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2540" algn="l"/>
                <a:tab pos="182880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Понимающий значение гражданских символов (государственная символика России, своего региона), праздников, мест почитания героев и защитников Отечества, проявляющий к ним уважение.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2540" algn="l"/>
                <a:tab pos="182880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Имеющий первоначальные представления о правах и ответственности человека в обществе, гражданских правах и обязанностях.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Принимающий участие в жизни класса, общеобразовательной организации, в доступной по возрасту социально значимой деятельности.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Основное общее образование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201930" algn="l"/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Сознающий свою национальную, этническую принадлежность, любящий свой народ, его традиции, культуру.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201930" algn="l"/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Проявляющий уважение к историческому и культурному наследию своего и других народов России, символам, праздникам, памятникам, традициям народов, проживающих в родной стране.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201930" algn="l"/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Проявляющий интерес к познанию родного языка, истории и культуры своего края, своего народа, других народов России. 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201930" algn="l"/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Знающий и уважающий достижения нашей Родины — России в науке, искусстве, спорте, технологиях, боевые подвиги и трудовые достижения, героев и защитников Отечества в прошлом и современности. 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Принимающий участие в мероприятиях патриотической направленности.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Среднее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общее образование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210185" algn="l"/>
                <a:tab pos="292100" algn="l"/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Выражающий свою национальную, этническую принадлежность, приверженность к родной культуре, любовь к своему народу. 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210185" algn="l"/>
                <a:tab pos="292100" algn="l"/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Сознающий причастность к многонациональному народу Российской Федерации, Российскому Отечеству, российскую культурную идентичность.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210185" algn="l"/>
                <a:tab pos="292100" algn="l"/>
                <a:tab pos="630555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Проявляющий деятельное ценностное отношение к историческому и культурному наследию своего и других народов России, традициям, праздникам, памятникам народов, проживающих в родной стране — России.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Проявляющий уважение к соотечественникам, проживающим за рубежом, поддерживающий их права, защиту их интересов в сохранении российской культурной идентичности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74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537033" y="1543867"/>
            <a:ext cx="11088910" cy="48124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48446-C6BF-4F61-9E82-4129365C95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401" y="1052095"/>
            <a:ext cx="11619346" cy="559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11657330" algn="l"/>
              </a:tabLst>
            </a:pP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12</a:t>
            </a:r>
            <a:r>
              <a:rPr lang="ru-RU" sz="2400" i="1" spc="-4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июня</a:t>
            </a:r>
            <a:r>
              <a:rPr lang="ru-RU" sz="2400" i="1" spc="-7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</a:t>
            </a:r>
            <a:r>
              <a:rPr lang="ru-RU" sz="2400" spc="-5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«День</a:t>
            </a:r>
            <a:r>
              <a:rPr lang="ru-RU" sz="2400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России»;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11657330" algn="l"/>
              </a:tabLst>
            </a:pP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22 августа день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Государственного флага Российской Федерации;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11657330" algn="l"/>
              </a:tabLst>
            </a:pP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30 ноября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</a:t>
            </a:r>
            <a:r>
              <a:rPr lang="ru-RU" sz="2400" spc="3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день</a:t>
            </a:r>
            <a:r>
              <a:rPr lang="ru-RU" sz="2400" spc="3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Государственного</a:t>
            </a:r>
            <a:r>
              <a:rPr lang="ru-RU" sz="2400" spc="2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герба</a:t>
            </a:r>
            <a:r>
              <a:rPr lang="ru-RU" sz="2400" spc="4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Российской</a:t>
            </a:r>
            <a:r>
              <a:rPr lang="ru-RU" sz="2400" spc="-3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Федерации;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11657330" algn="l"/>
              </a:tabLst>
            </a:pP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12 декабря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</a:t>
            </a:r>
            <a:r>
              <a:rPr lang="ru-RU" sz="2400" spc="145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"День</a:t>
            </a:r>
            <a:r>
              <a:rPr lang="ru-RU" sz="2400" spc="18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Конституции".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11657330" algn="l"/>
              </a:tabLst>
            </a:pP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25 декабря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день утверждения ФКЗ "О Государственном флаге Российской Федерации, "О</a:t>
            </a:r>
            <a:r>
              <a:rPr lang="ru-RU" sz="2400" spc="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Государственном</a:t>
            </a:r>
            <a:r>
              <a:rPr lang="ru-RU" sz="2400" spc="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гербе</a:t>
            </a:r>
            <a:r>
              <a:rPr lang="ru-RU" sz="2400" spc="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Российской</a:t>
            </a:r>
            <a:r>
              <a:rPr lang="ru-RU" sz="2400" spc="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Федерации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", "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</a:t>
            </a:r>
            <a:r>
              <a:rPr lang="ru-RU" sz="2400" spc="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Государственном</a:t>
            </a:r>
            <a:r>
              <a:rPr lang="ru-RU" sz="2400" spc="-2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гимне</a:t>
            </a:r>
            <a:r>
              <a:rPr lang="ru-RU" sz="2400" spc="-2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Российской</a:t>
            </a:r>
            <a:r>
              <a:rPr lang="ru-RU" sz="2400" spc="-9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Федерации".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11657330" algn="l"/>
              </a:tabLst>
            </a:pP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1 сентября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</a:t>
            </a:r>
            <a:r>
              <a:rPr lang="ru-RU" sz="2400" spc="15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День</a:t>
            </a:r>
            <a:r>
              <a:rPr lang="ru-RU" sz="2400" spc="4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знаний;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11657330" algn="l"/>
              </a:tabLst>
            </a:pP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4 ноября</a:t>
            </a:r>
            <a:r>
              <a:rPr lang="ru-RU" sz="2400" spc="-3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</a:t>
            </a:r>
            <a:r>
              <a:rPr lang="ru-RU" sz="2400" spc="55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День</a:t>
            </a:r>
            <a:r>
              <a:rPr lang="ru-RU" sz="2400" spc="8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народного единства;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11657330" algn="l"/>
              </a:tabLst>
            </a:pP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23 февраля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День защитника Отечества;</a:t>
            </a:r>
            <a:r>
              <a:rPr lang="ru-RU" sz="2400" spc="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400" spc="5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11657330" algn="l"/>
              </a:tabLst>
            </a:pP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8 марта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Международный женский день;</a:t>
            </a:r>
            <a:r>
              <a:rPr lang="ru-RU" sz="2400" spc="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400" spc="5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11657330" algn="l"/>
              </a:tabLst>
            </a:pP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12 апреля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</a:t>
            </a:r>
            <a:r>
              <a:rPr lang="ru-RU" sz="2400" spc="-2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День космонавтики;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11657330" algn="l"/>
              </a:tabLst>
            </a:pP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1 мая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</a:t>
            </a:r>
            <a:r>
              <a:rPr lang="ru-RU" sz="2400" spc="15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Праздник</a:t>
            </a:r>
            <a:r>
              <a:rPr lang="ru-RU" sz="2400" spc="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Весны</a:t>
            </a:r>
            <a:r>
              <a:rPr lang="ru-RU" sz="2400" spc="1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</a:t>
            </a:r>
            <a:r>
              <a:rPr lang="ru-RU" sz="2400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Труда;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11657330" algn="l"/>
              </a:tabLst>
            </a:pPr>
            <a:r>
              <a:rPr lang="ru-RU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9 мая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</a:t>
            </a:r>
            <a:r>
              <a:rPr lang="ru-RU" sz="2400" spc="335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День</a:t>
            </a:r>
            <a:r>
              <a:rPr lang="ru-RU" sz="2400" spc="335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Победы</a:t>
            </a:r>
            <a:r>
              <a:rPr lang="ru-RU" sz="2400" spc="34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</a:t>
            </a:r>
            <a:r>
              <a:rPr lang="ru-RU" sz="2400" spc="32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другие,</a:t>
            </a:r>
            <a:r>
              <a:rPr lang="ru-RU" sz="2400" spc="34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ru-RU" sz="2400" spc="32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том</a:t>
            </a:r>
            <a:r>
              <a:rPr lang="ru-RU" sz="2400" spc="34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числе</a:t>
            </a:r>
            <a:r>
              <a:rPr lang="ru-RU" sz="2400" spc="34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региональные праздничные</a:t>
            </a:r>
            <a:r>
              <a:rPr lang="ru-RU" sz="2400" spc="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дни.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90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9417" y="0"/>
            <a:ext cx="10612583" cy="110308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0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ТЕМАТИКА ВНЕУРОЧНЫХ ЗАНЯТИЙ</a:t>
            </a:r>
            <a:endParaRPr lang="ru-RU" sz="30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37033" y="1543867"/>
            <a:ext cx="11088910" cy="48124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48446-C6BF-4F61-9E82-4129365C95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47331" y="227012"/>
            <a:ext cx="11557920" cy="6311900"/>
            <a:chOff x="575" y="-575"/>
            <a:chExt cx="18200" cy="994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31"/>
            <a:stretch/>
          </p:blipFill>
          <p:spPr bwMode="auto">
            <a:xfrm>
              <a:off x="575" y="897"/>
              <a:ext cx="15572" cy="8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02" y="-575"/>
              <a:ext cx="4873" cy="9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8591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9418" y="1"/>
            <a:ext cx="10612583" cy="1103086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7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Формула </a:t>
            </a:r>
            <a:r>
              <a:rPr lang="ru-RU" sz="27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эффективного воспитательного </a:t>
            </a:r>
            <a:r>
              <a:rPr lang="ru-RU" sz="27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воздействия</a:t>
            </a:r>
            <a:endParaRPr lang="ru-RU" sz="27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37033" y="1543867"/>
            <a:ext cx="11088910" cy="48124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48446-C6BF-4F61-9E82-4129365C95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891" y="1543867"/>
            <a:ext cx="9648709" cy="462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13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9418" y="1"/>
            <a:ext cx="10612583" cy="110308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0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</a:t>
            </a:r>
            <a:r>
              <a:rPr lang="ru-RU" sz="3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30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Содержательный</a:t>
            </a:r>
            <a:endParaRPr lang="ru-RU" sz="30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37033" y="1543867"/>
            <a:ext cx="11088910" cy="48124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48446-C6BF-4F61-9E82-4129365C95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2656" y="1241632"/>
            <a:ext cx="11619345" cy="5970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Уклад общеобразовательной организации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Виды, формы и содержание воспитательной деятельности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Урочная деятельность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Внеурочная деятельность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Классное руководство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Основные школьные дела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Внешкольные мероприятия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Организация предметно-пространственной среды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Взаимодействие с родителями (законными представителями)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 Самоуправление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11. Профилактика и безопасность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12. Социальное партнерство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13. Профориентация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78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9418" y="1"/>
            <a:ext cx="10612583" cy="1103086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0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 планирования и организации воспитательной работы в школе</a:t>
            </a:r>
            <a:endParaRPr lang="ru-RU" sz="30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37033" y="1573794"/>
            <a:ext cx="11088910" cy="48124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48446-C6BF-4F61-9E82-4129365C95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8546" y="1216682"/>
            <a:ext cx="11767128" cy="5526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Шаг 1.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прогностического фона работы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школы.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Шаг 2.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нормативных документов, регулирующих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организацию  воспитательной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работы, и разработка локального нормативного поля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школы.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Шаг 3.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условий для обновления воспитательной среды с учетом действующего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законодательства.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Шаг 4.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Постановка цели и задач воспитательной работы в школе (на основе рабочей программы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Шаг 5.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содержания и форм воспитательной работы (на основе рабочей программы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Шаг 6.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методической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работы.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Шаг 7.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внутришкольного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контроля.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Шаг 8.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результативности.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00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24680" y="-15192"/>
            <a:ext cx="9000079" cy="646333"/>
          </a:xfrm>
          <a:prstGeom prst="rect">
            <a:avLst/>
          </a:prstGeom>
        </p:spPr>
        <p:txBody>
          <a:bodyPr wrap="square" lIns="91440" tIns="45721" rIns="91440" bIns="4572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F377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Единое образовательное пространство (обучение и воспитание):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F377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критерии образа будущего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301169" y="3526017"/>
            <a:ext cx="11593308" cy="46999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Овал 3"/>
          <p:cNvSpPr/>
          <p:nvPr/>
        </p:nvSpPr>
        <p:spPr>
          <a:xfrm>
            <a:off x="1589795" y="3479002"/>
            <a:ext cx="162713" cy="162713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3485015" y="3445088"/>
            <a:ext cx="162713" cy="162713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4973995" y="3445088"/>
            <a:ext cx="162713" cy="162713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6403954" y="3445088"/>
            <a:ext cx="162713" cy="162713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7752184" y="3445088"/>
            <a:ext cx="162713" cy="162713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2252" y="3037483"/>
            <a:ext cx="2497800" cy="535533"/>
          </a:xfrm>
          <a:prstGeom prst="rect">
            <a:avLst/>
          </a:prstGeom>
        </p:spPr>
        <p:txBody>
          <a:bodyPr wrap="none" lIns="91440" tIns="45721" rIns="91440" bIns="4572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ЗНАНИЕ: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качество и объективность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09971" y="3162452"/>
            <a:ext cx="1385829" cy="338556"/>
          </a:xfrm>
          <a:prstGeom prst="rect">
            <a:avLst/>
          </a:prstGeom>
        </p:spPr>
        <p:txBody>
          <a:bodyPr wrap="none" lIns="91440" tIns="45721" rIns="91440" bIns="4572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ВОСПИТАНИЕ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88240" y="3652814"/>
            <a:ext cx="1134221" cy="338556"/>
          </a:xfrm>
          <a:prstGeom prst="rect">
            <a:avLst/>
          </a:prstGeom>
        </p:spPr>
        <p:txBody>
          <a:bodyPr wrap="none" lIns="91440" tIns="45721" rIns="91440" bIns="4572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ЗДОРОВЬЕ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591944" y="3088005"/>
            <a:ext cx="1967718" cy="338556"/>
          </a:xfrm>
          <a:prstGeom prst="rect">
            <a:avLst/>
          </a:prstGeom>
        </p:spPr>
        <p:txBody>
          <a:bodyPr wrap="none" lIns="91440" tIns="45721" rIns="91440" bIns="4572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ПРОФОРИЕНТАЦИЯ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968208" y="2955073"/>
            <a:ext cx="2000956" cy="483083"/>
          </a:xfrm>
          <a:prstGeom prst="rect">
            <a:avLst/>
          </a:prstGeom>
        </p:spPr>
        <p:txBody>
          <a:bodyPr wrap="square" lIns="91440" tIns="45721" rIns="91440" bIns="4572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ОБРАЗОВАТЕЛЬНАЯ СРЕДА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176120" y="3573016"/>
            <a:ext cx="1328184" cy="338556"/>
          </a:xfrm>
          <a:prstGeom prst="rect">
            <a:avLst/>
          </a:prstGeom>
        </p:spPr>
        <p:txBody>
          <a:bodyPr wrap="none" lIns="91440" tIns="45721" rIns="91440" bIns="4572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ТВОРЧЕСТВО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A7BDF62-93A8-4573-99FB-385FFCCE9778}"/>
              </a:ext>
            </a:extLst>
          </p:cNvPr>
          <p:cNvSpPr txBox="1"/>
          <p:nvPr/>
        </p:nvSpPr>
        <p:spPr>
          <a:xfrm>
            <a:off x="47328" y="3742294"/>
            <a:ext cx="4134534" cy="3170101"/>
          </a:xfrm>
          <a:prstGeom prst="rect">
            <a:avLst/>
          </a:prstGeom>
          <a:noFill/>
        </p:spPr>
        <p:txBody>
          <a:bodyPr wrap="square" lIns="91440" tIns="45721" rIns="91440" bIns="45721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Единые примерные рабочие программы, </a:t>
            </a:r>
            <a:b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единое календарно-тематическое планирование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Единые подходы к составлению расписания уроков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Объективная </a:t>
            </a:r>
            <a:r>
              <a:rPr kumimoji="0" lang="ru-RU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внутришкольная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и внешняя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система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оценивания</a:t>
            </a:r>
            <a:b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(в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том числе ВПР)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Единые рекомендации по контрольным работам и домашним заданиям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Единая линейка учебников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Примерные углубленные программы (с 7 класса)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Внеурочная деятельность (10 часов рекомендованных курсов)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Проектная и исследовательская деятельность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9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Сетевая форма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обучения, академическая мобильность старшеклассников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9"/>
              <a:tabLst/>
              <a:defRPr/>
            </a:pPr>
            <a:r>
              <a:rPr kumimoji="0" lang="ru-RU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Внутришкольная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система профессионального роста и развития, наставничество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(поддержка молодых учителей)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9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Современный модульный курс «Технологии» - платформа технологического образования, кластер формирования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метапредметных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результатов образования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9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Методическая служба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9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План мероприятий по развитию инклюзивного образования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4D4AEB3-BDFC-42F8-96A6-912ED77A427D}"/>
              </a:ext>
            </a:extLst>
          </p:cNvPr>
          <p:cNvSpPr txBox="1"/>
          <p:nvPr/>
        </p:nvSpPr>
        <p:spPr>
          <a:xfrm>
            <a:off x="2207568" y="476672"/>
            <a:ext cx="3095389" cy="2862324"/>
          </a:xfrm>
          <a:prstGeom prst="rect">
            <a:avLst/>
          </a:prstGeom>
          <a:noFill/>
        </p:spPr>
        <p:txBody>
          <a:bodyPr wrap="square" lIns="91440" tIns="45721" rIns="91440" bIns="45721">
            <a:spAutoFit/>
          </a:bodyPr>
          <a:lstStyle>
            <a:defPPr>
              <a:defRPr lang="ru-RU"/>
            </a:defPPr>
            <a:lvl1pPr marL="228600" indent="-228600">
              <a:buFont typeface="+mj-lt"/>
              <a:buAutoNum type="arabicPeriod"/>
              <a:defRPr sz="105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Рабочая программа воспитания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Календарный план воспитательной работы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Советник по воспитанию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Штаб воспитательной работы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Единые подходы к работе с родительским сообществом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Комната  детских инициатив/ученического самоуправления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Государственная символика (флаг, герб, гимн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(официальные церемонии и торжественные мероприятия)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Ученическое самоуправление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Детские и молодежные общественные объединения </a:t>
            </a:r>
            <a:b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(РДШ, «Юнармия», «Большая перемена», «Орлята России»)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Программы краеведения и школьного туризма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Повышение квалификации педагогических </a:t>
            </a:r>
            <a:b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работников в сфере воспитания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Подходы к оценке качества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ВР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Волонтёрское движение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5065389-394F-4F8C-AAD2-A86CF5EB9ABA}"/>
              </a:ext>
            </a:extLst>
          </p:cNvPr>
          <p:cNvSpPr txBox="1"/>
          <p:nvPr/>
        </p:nvSpPr>
        <p:spPr>
          <a:xfrm>
            <a:off x="3921930" y="4095064"/>
            <a:ext cx="3254190" cy="3323989"/>
          </a:xfrm>
          <a:prstGeom prst="rect">
            <a:avLst/>
          </a:prstGeom>
          <a:noFill/>
        </p:spPr>
        <p:txBody>
          <a:bodyPr wrap="square" lIns="91440" tIns="45721" rIns="91440" bIns="45721">
            <a:spAutoFit/>
          </a:bodyPr>
          <a:lstStyle>
            <a:defPPr>
              <a:defRPr lang="ru-RU"/>
            </a:defPPr>
            <a:lvl1pPr marL="228600" indent="-228600">
              <a:buFont typeface="+mj-lt"/>
              <a:buAutoNum type="arabicPeriod"/>
              <a:defRPr sz="105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Единые инструменты мониторинга здоровья обучающихся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Единые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рекомендации по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здоровьесбережению</a:t>
            </a:r>
            <a:b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школе, в том числе при занятиях за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ПК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Психогигиенические и психопрофилактические мероприятия, ограничение использования мобильных телефонов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Профилактика употребления ПАВ (наркотики, алкоголь, табак)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Популяризация выполнения норм ГТО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Медицинское сопровождение, вакцинация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Летний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оздоровительный лагерь (в том числе тематические смены)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спортивной инфраструктуры для семей с детьми (во внеклассное время)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Школьные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спортивные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команды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Горячее питание (единое меню, родительский контроль)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002538" y="332656"/>
            <a:ext cx="2576412" cy="2092883"/>
          </a:xfrm>
          <a:prstGeom prst="rect">
            <a:avLst/>
          </a:prstGeom>
          <a:noFill/>
        </p:spPr>
        <p:txBody>
          <a:bodyPr wrap="square" lIns="91440" tIns="45721" rIns="91440" bIns="45721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Система профпроб в разных профессиях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Тематические экскурсии и события с участием профессиональных сообществ, бизнеса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Программа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«Билет в будущее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»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Сетевые программы профориентации совместно с колледжами, вузами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Психологическое и тьюторское сопровождение выбора профессии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Вовлечение семьи в профориентационный процесс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329574" y="190086"/>
            <a:ext cx="2432456" cy="3000824"/>
          </a:xfrm>
          <a:prstGeom prst="rect">
            <a:avLst/>
          </a:prstGeom>
          <a:noFill/>
        </p:spPr>
        <p:txBody>
          <a:bodyPr wrap="square" lIns="91440" tIns="45721" rIns="91440" bIns="45721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Трансформируемое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зонированное пространство, 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архитектурная доступность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ЦОС (поддержка всех активностей)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Кванториум/Точка роста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Сцена (театр, конференция, фестиваль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Спортивная инфраструктура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Школьное кафе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Школьный сад (огород)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Белый интернет»,  ограничение использования мобильных телефонов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Государственно-общественное управление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Комплексная безопасность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Единые подходы к штатному расписанию</a:t>
            </a:r>
            <a:b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(количество административного персонала на контингент, узкие специалисты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Библиотека/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Медиацентр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E06B386-5712-49A0-A7EE-E658DF8902D4}"/>
              </a:ext>
            </a:extLst>
          </p:cNvPr>
          <p:cNvSpPr txBox="1"/>
          <p:nvPr/>
        </p:nvSpPr>
        <p:spPr>
          <a:xfrm>
            <a:off x="6960096" y="4176948"/>
            <a:ext cx="1872208" cy="2708436"/>
          </a:xfrm>
          <a:prstGeom prst="rect">
            <a:avLst/>
          </a:prstGeom>
          <a:noFill/>
        </p:spPr>
        <p:txBody>
          <a:bodyPr wrap="square" lIns="91440" tIns="45721" rIns="91440" bIns="45721">
            <a:spAutoFit/>
          </a:bodyPr>
          <a:lstStyle>
            <a:defPPr>
              <a:defRPr lang="ru-RU"/>
            </a:defPPr>
            <a:lvl1pPr marL="228600" indent="-228600">
              <a:buFont typeface="+mj-lt"/>
              <a:buAutoNum type="arabicPeriod"/>
              <a:defRPr sz="105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Школа полного дня: внеурочная деятельность и дополнительное образование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Система конкурсов, фестивалей, олимпиад, конференций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«Большая перемена»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Школьный хор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Школьный театр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Школьный музыкальный коллектив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Школьный пресс-центр (телевидение, газета, журнал)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Школьный музей и музейная педагогика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1671149" y="3645024"/>
            <a:ext cx="2" cy="14345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5053134" y="3924114"/>
            <a:ext cx="0" cy="22074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7824192" y="3930617"/>
            <a:ext cx="0" cy="320595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3575720" y="2996952"/>
            <a:ext cx="0" cy="21600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6456040" y="2888960"/>
            <a:ext cx="0" cy="18000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8903391" y="2528920"/>
            <a:ext cx="921" cy="39602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Рисунок 56" descr="Академическая шапочка">
            <a:extLst>
              <a:ext uri="{FF2B5EF4-FFF2-40B4-BE49-F238E27FC236}">
                <a16:creationId xmlns:a16="http://schemas.microsoft.com/office/drawing/2014/main" id="{49A2AE2E-20E4-4BDE-ABD7-9E8716796E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77473" y="2586616"/>
            <a:ext cx="587358" cy="587359"/>
          </a:xfrm>
          <a:prstGeom prst="rect">
            <a:avLst/>
          </a:prstGeom>
        </p:spPr>
      </p:pic>
      <p:pic>
        <p:nvPicPr>
          <p:cNvPr id="58" name="Рисунок 57" descr="Семья с мальчиком">
            <a:extLst>
              <a:ext uri="{FF2B5EF4-FFF2-40B4-BE49-F238E27FC236}">
                <a16:creationId xmlns:a16="http://schemas.microsoft.com/office/drawing/2014/main" id="{67F8D3DF-FFCD-48B0-8209-7D031E11D2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431704" y="3708323"/>
            <a:ext cx="490226" cy="490225"/>
          </a:xfrm>
          <a:prstGeom prst="rect">
            <a:avLst/>
          </a:prstGeom>
        </p:spPr>
      </p:pic>
      <p:pic>
        <p:nvPicPr>
          <p:cNvPr id="60" name="Рисунок 59" descr="Шестеренки">
            <a:extLst>
              <a:ext uri="{FF2B5EF4-FFF2-40B4-BE49-F238E27FC236}">
                <a16:creationId xmlns:a16="http://schemas.microsoft.com/office/drawing/2014/main" id="{39C15C1E-438C-46F6-9991-952AC48AB1A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695465" y="3708323"/>
            <a:ext cx="461485" cy="461485"/>
          </a:xfrm>
          <a:prstGeom prst="rect">
            <a:avLst/>
          </a:prstGeom>
        </p:spPr>
      </p:pic>
      <p:pic>
        <p:nvPicPr>
          <p:cNvPr id="62" name="Рисунок 61" descr="Пользовательская сеть">
            <a:extLst>
              <a:ext uri="{FF2B5EF4-FFF2-40B4-BE49-F238E27FC236}">
                <a16:creationId xmlns:a16="http://schemas.microsoft.com/office/drawing/2014/main" id="{9355418D-4F62-4C94-93FE-96A39727A3F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175185" y="3662397"/>
            <a:ext cx="567401" cy="567400"/>
          </a:xfrm>
          <a:prstGeom prst="rect">
            <a:avLst/>
          </a:prstGeom>
        </p:spPr>
      </p:pic>
      <p:pic>
        <p:nvPicPr>
          <p:cNvPr id="37" name="Рисунок 36" descr="Сердце">
            <a:extLst>
              <a:ext uri="{FF2B5EF4-FFF2-40B4-BE49-F238E27FC236}">
                <a16:creationId xmlns:a16="http://schemas.microsoft.com/office/drawing/2014/main" id="{6E6FFA2C-6669-48D6-ACD2-EECA289C2D6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4784756" y="2886205"/>
            <a:ext cx="547419" cy="547419"/>
          </a:xfrm>
          <a:prstGeom prst="rect">
            <a:avLst/>
          </a:prstGeom>
        </p:spPr>
      </p:pic>
      <p:pic>
        <p:nvPicPr>
          <p:cNvPr id="39" name="Рисунок 38" descr="Скрипичный ключ">
            <a:extLst>
              <a:ext uri="{FF2B5EF4-FFF2-40B4-BE49-F238E27FC236}">
                <a16:creationId xmlns:a16="http://schemas.microsoft.com/office/drawing/2014/main" id="{17C6C459-FEAD-4F67-A8FE-3E0B9A585C1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7536160" y="2827833"/>
            <a:ext cx="530987" cy="530987"/>
          </a:xfrm>
          <a:prstGeom prst="rect">
            <a:avLst/>
          </a:prstGeom>
        </p:spPr>
      </p:pic>
      <p:sp>
        <p:nvSpPr>
          <p:cNvPr id="42" name="TextBox 30"/>
          <p:cNvSpPr txBox="1">
            <a:spLocks noChangeArrowheads="1"/>
          </p:cNvSpPr>
          <p:nvPr/>
        </p:nvSpPr>
        <p:spPr bwMode="auto">
          <a:xfrm>
            <a:off x="1051379" y="1021649"/>
            <a:ext cx="1012031" cy="31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Montserrat SemiBold" charset="-52"/>
                <a:ea typeface="Roboto"/>
                <a:cs typeface="Roboto"/>
              </a:rPr>
              <a:t>Базовый уровень</a:t>
            </a:r>
          </a:p>
        </p:txBody>
      </p:sp>
      <p:pic>
        <p:nvPicPr>
          <p:cNvPr id="43" name="Рисунок 3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46906" r="10715" b="24762"/>
          <a:stretch>
            <a:fillRect/>
          </a:stretch>
        </p:blipFill>
        <p:spPr bwMode="auto">
          <a:xfrm rot="12474313">
            <a:off x="399528" y="827408"/>
            <a:ext cx="586686" cy="38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30"/>
          <p:cNvSpPr txBox="1">
            <a:spLocks noChangeArrowheads="1"/>
          </p:cNvSpPr>
          <p:nvPr/>
        </p:nvSpPr>
        <p:spPr bwMode="auto">
          <a:xfrm>
            <a:off x="1130901" y="1616314"/>
            <a:ext cx="1012031" cy="31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SemiBold" charset="-52"/>
                <a:ea typeface="Roboto"/>
                <a:cs typeface="Roboto"/>
              </a:rPr>
              <a:t>Средний уровень</a:t>
            </a:r>
          </a:p>
        </p:txBody>
      </p:sp>
      <p:pic>
        <p:nvPicPr>
          <p:cNvPr id="49" name="Рисунок 3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46906" r="10715" b="24762"/>
          <a:stretch>
            <a:fillRect/>
          </a:stretch>
        </p:blipFill>
        <p:spPr bwMode="auto">
          <a:xfrm rot="12474313">
            <a:off x="479050" y="1422073"/>
            <a:ext cx="586686" cy="38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Box 30"/>
          <p:cNvSpPr txBox="1">
            <a:spLocks noChangeArrowheads="1"/>
          </p:cNvSpPr>
          <p:nvPr/>
        </p:nvSpPr>
        <p:spPr bwMode="auto">
          <a:xfrm>
            <a:off x="1130901" y="2162192"/>
            <a:ext cx="1012031" cy="31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SemiBold" charset="-52"/>
                <a:ea typeface="Roboto"/>
                <a:cs typeface="Roboto"/>
              </a:rPr>
              <a:t>Полный уровень</a:t>
            </a:r>
          </a:p>
        </p:txBody>
      </p:sp>
      <p:pic>
        <p:nvPicPr>
          <p:cNvPr id="53" name="Рисунок 3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46906" r="10715" b="24762"/>
          <a:stretch>
            <a:fillRect/>
          </a:stretch>
        </p:blipFill>
        <p:spPr bwMode="auto">
          <a:xfrm rot="12474313">
            <a:off x="479050" y="1967951"/>
            <a:ext cx="586686" cy="38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11780919" y="6433920"/>
            <a:ext cx="227116" cy="366898"/>
          </a:xfrm>
        </p:spPr>
        <p:txBody>
          <a:bodyPr/>
          <a:lstStyle/>
          <a:p>
            <a:pPr marL="0" marR="0" lvl="0" indent="0" algn="r" defTabSz="986912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ru-RU" sz="17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86912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" name="Овал 58"/>
          <p:cNvSpPr/>
          <p:nvPr/>
        </p:nvSpPr>
        <p:spPr>
          <a:xfrm>
            <a:off x="8904312" y="3445088"/>
            <a:ext cx="162713" cy="162713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552384" y="4144857"/>
            <a:ext cx="1728192" cy="28623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Единое штатное расписание.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Развитие и повышение квалификации.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Ш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кольная команда.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Методическое сопровождение педагогического состава.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Система наставничества.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Участие педагогов в конкурсном движении.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Единый реестр профессиональных конкурсов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Система материального и нематериального стимулирования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9713535" y="3645024"/>
            <a:ext cx="990977" cy="338556"/>
          </a:xfrm>
          <a:prstGeom prst="rect">
            <a:avLst/>
          </a:prstGeom>
        </p:spPr>
        <p:txBody>
          <a:bodyPr wrap="none" lIns="91440" tIns="45721" rIns="91440" bIns="4572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УЧИТЕЛЬ</a:t>
            </a: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10272464" y="4005064"/>
            <a:ext cx="0" cy="18000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Овал 40"/>
          <p:cNvSpPr/>
          <p:nvPr/>
        </p:nvSpPr>
        <p:spPr>
          <a:xfrm>
            <a:off x="205448" y="3445088"/>
            <a:ext cx="162713" cy="16271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Овал 65"/>
          <p:cNvSpPr/>
          <p:nvPr/>
        </p:nvSpPr>
        <p:spPr>
          <a:xfrm>
            <a:off x="11189871" y="3410303"/>
            <a:ext cx="162713" cy="162713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12424" y="2852936"/>
            <a:ext cx="57606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ebdings" panose="05030102010509060703" pitchFamily="18" charset="2"/>
              </a:rPr>
              <a:t>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10554045" y="2823087"/>
            <a:ext cx="1340432" cy="584777"/>
          </a:xfrm>
          <a:prstGeom prst="rect">
            <a:avLst/>
          </a:prstGeom>
        </p:spPr>
        <p:txBody>
          <a:bodyPr wrap="none" lIns="91440" tIns="45721" rIns="91440" bIns="4572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ШКОЛЬНЫЙ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КЛИМАТ</a:t>
            </a: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11136560" y="2672936"/>
            <a:ext cx="0" cy="18000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Овал 68"/>
          <p:cNvSpPr/>
          <p:nvPr/>
        </p:nvSpPr>
        <p:spPr>
          <a:xfrm>
            <a:off x="10128448" y="3445088"/>
            <a:ext cx="162713" cy="162713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1064552" y="3645024"/>
            <a:ext cx="576064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ebdings" panose="05030102010509060703" pitchFamily="18" charset="2"/>
              </a:rPr>
              <a:t>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9415397" y="44624"/>
            <a:ext cx="2801284" cy="27238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Психологический 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комфорт для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всех («социально-педагогическая служба» 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(психолог, логопед,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дефектолог, медсестра).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Кабинет 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педагога-психолога для проведения коррекционно-развивающих занятий и проведения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консультаций.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Антибуллинговые программы.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Зона 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отдыха (школа полного дня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Создание 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«Центра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здоровья» (бассейн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танцевальные 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классы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соляная пещера;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кабинет «Наш организм» (изучение питания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); скалодром; интерактивная 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комната (комната тишины).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Эмоциональная 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поддержка в период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сдачи 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экзаменов. 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Креативные пространства (специальные наставники организуют конкурсы/фестивали/конференции, привлекают 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 подобной деятельности учеников )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Овал 71"/>
          <p:cNvSpPr/>
          <p:nvPr/>
        </p:nvSpPr>
        <p:spPr>
          <a:xfrm>
            <a:off x="11747563" y="3445088"/>
            <a:ext cx="162713" cy="16271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119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9418" y="1"/>
            <a:ext cx="10612583" cy="110308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0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</a:t>
            </a:r>
            <a:r>
              <a:rPr lang="ru-RU" sz="3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30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Организационный</a:t>
            </a:r>
            <a:endParaRPr lang="ru-RU" sz="30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37033" y="1543867"/>
            <a:ext cx="11088910" cy="48124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48446-C6BF-4F61-9E82-4129365C95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3963" y="1708728"/>
            <a:ext cx="11998037" cy="3983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800"/>
              </a:spcAft>
            </a:pP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Кадровое обеспечение.</a:t>
            </a:r>
            <a:endParaRPr lang="ru-RU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800"/>
              </a:spcAft>
            </a:pP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Нормативно-методическое обеспечение.</a:t>
            </a:r>
            <a:endParaRPr lang="ru-RU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800"/>
              </a:spcAft>
            </a:pP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Требование 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условиям работы с обучающимися с </a:t>
            </a: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особыми  образовательными потребностями.</a:t>
            </a:r>
            <a:endParaRPr lang="ru-RU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800"/>
              </a:spcAft>
            </a:pP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Система 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поощрения социальной успешности и проявлений активной жизненной позиции </a:t>
            </a: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обучающихся.</a:t>
            </a:r>
            <a:endParaRPr lang="ru-RU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800"/>
              </a:spcAft>
            </a:pP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Анализ 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воспитательного </a:t>
            </a: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процесса.</a:t>
            </a:r>
            <a:endParaRPr lang="ru-RU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3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9418" y="1"/>
            <a:ext cx="10612583" cy="110308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30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</a:t>
            </a:r>
            <a:r>
              <a:rPr lang="ru-RU" sz="3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Анализ условий для обновления воспитательной среды с учетом действующего </a:t>
            </a:r>
            <a:r>
              <a:rPr lang="ru-RU" sz="30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законодательства</a:t>
            </a:r>
            <a:endParaRPr lang="ru-RU" sz="30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37033" y="1543867"/>
            <a:ext cx="11088910" cy="48124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48446-C6BF-4F61-9E82-4129365C95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5635" y="1348508"/>
            <a:ext cx="11210307" cy="4115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Ресурсы 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воспитательной среды школы</a:t>
            </a:r>
            <a:endParaRPr lang="ru-RU" sz="2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800"/>
              </a:spcAft>
              <a:buFont typeface="+mj-lt"/>
              <a:buAutoNum type="arabicPeriod"/>
            </a:pP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Мотивационно-ценностные.</a:t>
            </a:r>
            <a:endParaRPr lang="ru-RU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800"/>
              </a:spcAft>
              <a:buFont typeface="+mj-lt"/>
              <a:buAutoNum type="arabicPeriod"/>
            </a:pP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Нормативно-кадровые.</a:t>
            </a:r>
            <a:endParaRPr lang="ru-RU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800"/>
              </a:spcAft>
              <a:buFont typeface="+mj-lt"/>
              <a:buAutoNum type="arabicPeriod"/>
            </a:pP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Ресурсы для обеспечения персонально-ориентированного развития всех участников образовательного </a:t>
            </a: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процесса.</a:t>
            </a:r>
            <a:endParaRPr lang="ru-RU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800"/>
              </a:spcAft>
              <a:buFont typeface="+mj-lt"/>
              <a:buAutoNum type="arabicPeriod"/>
            </a:pP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Программно-методические и </a:t>
            </a: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информационные.</a:t>
            </a:r>
            <a:endParaRPr lang="ru-RU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800"/>
              </a:spcAft>
              <a:buFont typeface="+mj-lt"/>
              <a:buAutoNum type="arabicPeriod"/>
            </a:pP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Цифровые.</a:t>
            </a:r>
            <a:endParaRPr lang="ru-RU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93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9418" y="1"/>
            <a:ext cx="10612583" cy="110308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0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Мотивационно-ценностные ресурсы</a:t>
            </a:r>
            <a:endParaRPr lang="ru-RU" sz="30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37032" y="1543867"/>
            <a:ext cx="11088910" cy="48124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48446-C6BF-4F61-9E82-4129365C95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815" y="1463305"/>
            <a:ext cx="11619345" cy="3956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Мотивация 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педагогов к развитию личности </a:t>
            </a: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воспитанников.</a:t>
            </a:r>
            <a:endParaRPr lang="ru-RU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Высокий 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авторитет </a:t>
            </a: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педагогов.</a:t>
            </a:r>
            <a:endParaRPr lang="ru-RU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Объединение 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педагогов и воспитанников совместной социально- значимой </a:t>
            </a: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деятельностью.</a:t>
            </a:r>
            <a:endParaRPr lang="ru-RU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педагогами детско-взрослых общностей, значимых для </a:t>
            </a: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ребят.</a:t>
            </a:r>
            <a:endParaRPr lang="ru-RU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совместной деятельности предоставление воспитанникам позиции организаторов, а не </a:t>
            </a: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зрителей.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40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1371" y="0"/>
            <a:ext cx="10290630" cy="1238595"/>
          </a:xfrm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 для обеспечения персонально-ориентированного</a:t>
            </a:r>
            <a:b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всех участников образовательного процесса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21684" y="1631116"/>
            <a:ext cx="11088910" cy="48124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536575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019435" y="637793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48446-C6BF-4F61-9E82-4129365C95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0669" y="1454013"/>
            <a:ext cx="595919" cy="5974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8375" y="2432645"/>
            <a:ext cx="614839" cy="6164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8375" y="3441408"/>
            <a:ext cx="640509" cy="64216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091052" y="1514216"/>
            <a:ext cx="1050043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индивидуальных выборов в образовательной среде.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78967" y="2308221"/>
            <a:ext cx="1052460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уровней учебной самостоятельности и социальной ответственности их возрастным и индивидуальным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возможностям.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25216" y="3358159"/>
            <a:ext cx="1070725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механизмов, поддерживающих ученическую инициативу: системно-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проектированию урока, традиции самоуправления и др.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808" y="4494042"/>
            <a:ext cx="597460" cy="59746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9643" y="5470743"/>
            <a:ext cx="614839" cy="61642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25477" y="4398458"/>
            <a:ext cx="105780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механизмов, поддерживающих и защищающих личное достоинство учащихся: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безбарьерная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среда, профилактика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инклюзия и др.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65174" y="5482455"/>
            <a:ext cx="106263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в школе механизмов без оценочной обратной связи и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поддержки.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43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1371" y="0"/>
            <a:ext cx="10290630" cy="1238595"/>
          </a:xfrm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Программно-методические и информационные ресурсы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210964" y="639365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48446-C6BF-4F61-9E82-4129365C95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8243" y="2594950"/>
            <a:ext cx="649298" cy="6509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5095" y="3630028"/>
            <a:ext cx="668218" cy="6699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7033" y="1535663"/>
            <a:ext cx="640509" cy="64216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177541" y="1470894"/>
            <a:ext cx="10531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содержания воспитательной работы в урочную деятельность с учётом достаточного контента, включённого в учебники.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49459" y="2643735"/>
            <a:ext cx="105598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родителей в реализацию программы воспитания.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77541" y="3549501"/>
            <a:ext cx="10531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учебных пособий на печатной основе при проведении занятий воспитательного характера.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77541" y="4684072"/>
            <a:ext cx="10531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опыта у педагогического состава образовательной организации разработки собственных курсов для реализации программы воспитания.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095" y="4749116"/>
            <a:ext cx="640135" cy="64013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2804" y="5838394"/>
            <a:ext cx="640509" cy="642165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177541" y="5745224"/>
            <a:ext cx="105434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внутришкольного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взаимодействия при реализации программы воспитания.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44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3534" y="72199"/>
            <a:ext cx="10290630" cy="1056851"/>
          </a:xfrm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Цифровые образовательные ресурсы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210964" y="639365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48446-C6BF-4F61-9E82-4129365C95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5353" y="1470086"/>
            <a:ext cx="649298" cy="6509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6275" y="4830455"/>
            <a:ext cx="668218" cy="6699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142" y="2621056"/>
            <a:ext cx="640509" cy="64216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20799" y="1486909"/>
            <a:ext cx="104463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содержания ресурса актуальной нормативно-правовой документации по вопросам воспитания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20798" y="2687191"/>
            <a:ext cx="10446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базы материалов, поддержание актуальности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20798" y="3691243"/>
            <a:ext cx="103539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Многообразие представленных на ресурсе материалов для достижения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вариативности.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5353" y="3763214"/>
            <a:ext cx="649298" cy="65097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320798" y="4934594"/>
            <a:ext cx="103539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Рекомендательный характер предлагаемых педагогических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разработок.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64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9418" y="1"/>
            <a:ext cx="10612583" cy="1103086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0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 планирования и организации воспитательной работы в школе</a:t>
            </a:r>
            <a:endParaRPr lang="ru-RU" sz="30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37033" y="1573794"/>
            <a:ext cx="11088910" cy="48124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48446-C6BF-4F61-9E82-4129365C95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8546" y="1216682"/>
            <a:ext cx="11767128" cy="5526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Шаг 1.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прогностического фона работы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школы.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Шаг 2.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нормативных документов, регулирующих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организацию  воспитательной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работы, и разработка локального нормативного поля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школы.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Шаг 3.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условий для обновления воспитательной среды с учетом действующего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законодательства.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Шаг 4.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Постановка цели и задач воспитательной работы в школе (на основе рабочей программы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Шаг 5.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содержания и форм воспитательной работы (на основе рабочей программы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Шаг 6.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методической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работы.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Шаг 7.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внутришкольного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контроля.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Шаг 8.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результативности.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01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9418" y="1"/>
            <a:ext cx="10612583" cy="110308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0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6. Организация методической </a:t>
            </a:r>
            <a:r>
              <a:rPr lang="ru-RU" sz="3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37033" y="1543867"/>
            <a:ext cx="11088910" cy="48124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48446-C6BF-4F61-9E82-4129365C95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5636" y="1153149"/>
            <a:ext cx="11210307" cy="832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и развитие компетенций в организации </a:t>
            </a:r>
            <a:r>
              <a:rPr lang="ru-RU" sz="2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воспитательного процесса.</a:t>
            </a:r>
            <a:endParaRPr lang="ru-RU" sz="20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кем?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учителя, классные руководители, педагоги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дополнительного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образования.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219667"/>
              </p:ext>
            </p:extLst>
          </p:nvPr>
        </p:nvGraphicFramePr>
        <p:xfrm>
          <a:off x="537033" y="2786503"/>
          <a:ext cx="10472712" cy="3553495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159985">
                  <a:extLst>
                    <a:ext uri="{9D8B030D-6E8A-4147-A177-3AD203B41FA5}">
                      <a16:colId xmlns:a16="http://schemas.microsoft.com/office/drawing/2014/main" val="1959012077"/>
                    </a:ext>
                  </a:extLst>
                </a:gridCol>
                <a:gridCol w="2613891">
                  <a:extLst>
                    <a:ext uri="{9D8B030D-6E8A-4147-A177-3AD203B41FA5}">
                      <a16:colId xmlns:a16="http://schemas.microsoft.com/office/drawing/2014/main" val="77116682"/>
                    </a:ext>
                  </a:extLst>
                </a:gridCol>
                <a:gridCol w="5698836">
                  <a:extLst>
                    <a:ext uri="{9D8B030D-6E8A-4147-A177-3AD203B41FA5}">
                      <a16:colId xmlns:a16="http://schemas.microsoft.com/office/drawing/2014/main" val="2497320032"/>
                    </a:ext>
                  </a:extLst>
                </a:gridCol>
              </a:tblGrid>
              <a:tr h="413440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Уровень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4D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Цель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4D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Формы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4D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096727"/>
                  </a:ext>
                </a:extLst>
              </a:tr>
              <a:tr h="1274884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Информирование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Дать знания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Доклад, реферат,</a:t>
                      </a:r>
                      <a:r>
                        <a:rPr lang="ru-RU" sz="20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теоретический семинар, открытый урок, педагогический совет, дискуссионные площадки, стратегическая сессия, панельная дискуссия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3639937"/>
                  </a:ext>
                </a:extLst>
              </a:tr>
              <a:tr h="1054135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Практический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Формировать навык деятельности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Практикум, моделирование, конструирование, мастер-класс, деловые игры, организационно-</a:t>
                      </a:r>
                      <a:r>
                        <a:rPr lang="ru-RU" sz="20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деятельностные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игры, </a:t>
                      </a:r>
                      <a:r>
                        <a:rPr lang="ru-RU" sz="200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коуч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-сессия.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0633436"/>
                  </a:ext>
                </a:extLst>
              </a:tr>
              <a:tr h="745548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Творческий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Формировать компетенции</a:t>
                      </a:r>
                      <a:endParaRPr lang="ru-RU" sz="2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2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Творческие группы, проблемные группы, творческий отчет.</a:t>
                      </a:r>
                      <a:endParaRPr lang="ru-RU" sz="2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2972300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2293339"/>
            <a:ext cx="11210307" cy="399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Уровни методической работы</a:t>
            </a:r>
          </a:p>
        </p:txBody>
      </p:sp>
    </p:spTree>
    <p:extLst>
      <p:ext uri="{BB962C8B-B14F-4D97-AF65-F5344CB8AC3E}">
        <p14:creationId xmlns:p14="http://schemas.microsoft.com/office/powerpoint/2010/main" val="41397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9418" y="1"/>
            <a:ext cx="10612583" cy="1103086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0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 планирования и организации воспитательной работы в школе</a:t>
            </a:r>
            <a:endParaRPr lang="ru-RU" sz="30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37033" y="1573794"/>
            <a:ext cx="11088910" cy="48124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48446-C6BF-4F61-9E82-4129365C95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8546" y="1216682"/>
            <a:ext cx="11767128" cy="5526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Шаг 1.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прогностического фона работы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школы.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Шаг 2.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нормативных документов, регулирующих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организацию  воспитательной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работы, и разработка локального нормативного поля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школы.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Шаг 3.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условий для обновления воспитательной среды с учетом действующего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законодательства.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Шаг 4.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Постановка цели и задач воспитательной работы в школе (на основе рабочей программы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Шаг 5.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содержания и форм воспитательной работы (на основе рабочей программы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Шаг 6.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методической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работы.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Шаг 7.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внутришкольного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контроля.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Шаг 8.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результативности.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91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9418" y="1"/>
            <a:ext cx="10612583" cy="110308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1</a:t>
            </a:r>
            <a:r>
              <a:rPr lang="ru-RU" sz="30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прогностического фона организации воспитательной </a:t>
            </a:r>
            <a:r>
              <a:rPr lang="ru-RU" sz="30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</a:t>
            </a:r>
            <a:endParaRPr lang="ru-RU" sz="30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37033" y="1543867"/>
            <a:ext cx="11088910" cy="48124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48446-C6BF-4F61-9E82-4129365C95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815" y="1663469"/>
            <a:ext cx="11619345" cy="4146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Особенности 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контингента обучающихся и родителей</a:t>
            </a:r>
          </a:p>
          <a:p>
            <a:pPr algn="just">
              <a:spcAft>
                <a:spcPts val="1200"/>
              </a:spcAft>
            </a:pP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Диагностика 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микрорайона школы (выявление негативно-ориентированных локаций, объектов сетевого взаимодействия зон волонтерской заботы)</a:t>
            </a:r>
          </a:p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Диагностика 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кадрового потенциала</a:t>
            </a:r>
          </a:p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Диагностика 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психологического климата в организации</a:t>
            </a:r>
          </a:p>
          <a:p>
            <a:pPr algn="just">
              <a:spcAft>
                <a:spcPts val="1200"/>
              </a:spcAft>
            </a:pP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Анализ 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наиболее значимых традиции, перспективных проектов, эффективных практик</a:t>
            </a:r>
          </a:p>
          <a:p>
            <a:pPr algn="just">
              <a:spcAft>
                <a:spcPts val="1200"/>
              </a:spcAft>
            </a:pP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Анализ режима деятельности общеобразовательной организации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2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9417" y="0"/>
            <a:ext cx="10612583" cy="110308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0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</a:t>
            </a:r>
            <a:r>
              <a:rPr lang="ru-RU" sz="3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 Организация </a:t>
            </a:r>
            <a:r>
              <a:rPr lang="ru-RU" sz="3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внутришкольного</a:t>
            </a:r>
            <a:r>
              <a:rPr lang="ru-RU" sz="3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контроля</a:t>
            </a:r>
            <a:endParaRPr lang="ru-RU" sz="30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37032" y="1543867"/>
            <a:ext cx="11088910" cy="48124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48446-C6BF-4F61-9E82-4129365C95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783" y="1139351"/>
            <a:ext cx="1801091" cy="586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5565">
              <a:lnSpc>
                <a:spcPct val="107000"/>
              </a:lnSpc>
              <a:spcBef>
                <a:spcPts val="1420"/>
              </a:spcBef>
            </a:pP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Формы: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30" y="1861280"/>
            <a:ext cx="11171068" cy="405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55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9418" y="1"/>
            <a:ext cx="10612583" cy="1103086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0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 планирования и организации воспитательной работы в школе</a:t>
            </a:r>
            <a:endParaRPr lang="ru-RU" sz="30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37033" y="1573794"/>
            <a:ext cx="11088910" cy="48124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48446-C6BF-4F61-9E82-4129365C95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8546" y="1216682"/>
            <a:ext cx="11767128" cy="5526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Шаг 1.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прогностического фона работы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школы.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Шаг 2.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нормативных документов, регулирующих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организацию  воспитательной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работы, и разработка локального нормативного поля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школы.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Шаг 3.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условий для обновления воспитательной среды с учетом действующего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законодательства.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Шаг 4.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Постановка цели и задач воспитательной работы в школе (на основе рабочей программы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Шаг 5.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содержания и форм воспитательной работы (на основе рабочей программы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Шаг 6.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методической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работы.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Шаг 7.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внутришкольного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контроля.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Шаг 8.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результативности.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60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9418" y="1"/>
            <a:ext cx="10612583" cy="110308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0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</a:t>
            </a:r>
            <a:r>
              <a:rPr lang="ru-RU" sz="3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30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Анализ </a:t>
            </a:r>
            <a:r>
              <a:rPr lang="ru-RU" sz="3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результативности воспитательного </a:t>
            </a:r>
            <a:r>
              <a:rPr lang="ru-RU" sz="30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процесса</a:t>
            </a:r>
            <a:endParaRPr lang="ru-RU" sz="30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37033" y="1573794"/>
            <a:ext cx="11088910" cy="48124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48446-C6BF-4F61-9E82-4129365C95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3906" y="1267533"/>
            <a:ext cx="11340930" cy="5264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Принципы: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изучение качественных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показателей;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использование результатов для совершенствования воспитательной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деятельности;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распределенная ответственность за результаты личностного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развития.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Объекты: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условия, процесс,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Главный </a:t>
            </a:r>
            <a:r>
              <a:rPr lang="ru-RU" sz="1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критерий -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динамика личностного развития обучающихся в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классе.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ru-RU" sz="6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Методы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наблюдение;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опросы;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целевые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проблемные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ситуации.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ru-RU" sz="6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Суть 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анализа 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выявить:</a:t>
            </a:r>
            <a:endParaRPr lang="ru-RU" sz="2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6213" lvl="0" indent="-176213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Плюсы и минусы (выполнение годовых задач и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т.д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6213" lvl="0" indent="-176213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Причины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минусов;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6213" lvl="0" indent="-176213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Пути совершенствования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работы.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97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537033" y="1573794"/>
            <a:ext cx="11088910" cy="48124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48446-C6BF-4F61-9E82-4129365C95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12375" t="20797" r="20156" b="10466"/>
          <a:stretch/>
        </p:blipFill>
        <p:spPr>
          <a:xfrm>
            <a:off x="55420" y="55549"/>
            <a:ext cx="12099636" cy="671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18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537033" y="1573794"/>
            <a:ext cx="11088910" cy="48124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48446-C6BF-4F61-9E82-4129365C95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2511" t="19753" r="19557" b="10592"/>
          <a:stretch/>
        </p:blipFill>
        <p:spPr>
          <a:xfrm>
            <a:off x="100965" y="46182"/>
            <a:ext cx="12007908" cy="675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58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9417" y="-5059"/>
            <a:ext cx="10612583" cy="110308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0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Цикл классных часов «Разговоры о важном»</a:t>
            </a:r>
            <a:endParaRPr lang="ru-RU" sz="30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37033" y="1573794"/>
            <a:ext cx="11088910" cy="48124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48446-C6BF-4F61-9E82-4129365C95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3906" y="1267533"/>
            <a:ext cx="11340930" cy="26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t="12035"/>
          <a:stretch/>
        </p:blipFill>
        <p:spPr>
          <a:xfrm>
            <a:off x="453906" y="1129042"/>
            <a:ext cx="11430655" cy="559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94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9417" y="-5059"/>
            <a:ext cx="10612583" cy="110308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0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Сервис для советника по воспитанию и заместителя директора по ВР</a:t>
            </a:r>
            <a:endParaRPr lang="ru-RU" sz="30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37033" y="1573794"/>
            <a:ext cx="11088910" cy="48124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48446-C6BF-4F61-9E82-4129365C95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3906" y="1267533"/>
            <a:ext cx="11340930" cy="26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2615" t="26522" r="16699" b="15720"/>
          <a:stretch/>
        </p:blipFill>
        <p:spPr>
          <a:xfrm>
            <a:off x="891081" y="1267533"/>
            <a:ext cx="10825674" cy="497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41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9417" y="-5059"/>
            <a:ext cx="10612583" cy="110308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0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Самоанализ воспитательной работы</a:t>
            </a:r>
            <a:endParaRPr lang="ru-RU" sz="30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37033" y="1573794"/>
            <a:ext cx="11088910" cy="48124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48446-C6BF-4F61-9E82-4129365C95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3906" y="1267533"/>
            <a:ext cx="11340930" cy="26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13698" t="27704" r="17210" b="18578"/>
          <a:stretch/>
        </p:blipFill>
        <p:spPr>
          <a:xfrm>
            <a:off x="229312" y="1138831"/>
            <a:ext cx="11704352" cy="511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57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9418" y="1"/>
            <a:ext cx="10612583" cy="110308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0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изучения средового окружения по методике «Среда-метафора»</a:t>
            </a:r>
            <a:endParaRPr lang="ru-RU" sz="30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37033" y="1543867"/>
            <a:ext cx="11088910" cy="48124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48446-C6BF-4F61-9E82-4129365C95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271394"/>
              </p:ext>
            </p:extLst>
          </p:nvPr>
        </p:nvGraphicFramePr>
        <p:xfrm>
          <a:off x="932873" y="1467810"/>
          <a:ext cx="10693070" cy="4316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04509">
                  <a:extLst>
                    <a:ext uri="{9D8B030D-6E8A-4147-A177-3AD203B41FA5}">
                      <a16:colId xmlns:a16="http://schemas.microsoft.com/office/drawing/2014/main" val="2310622170"/>
                    </a:ext>
                  </a:extLst>
                </a:gridCol>
                <a:gridCol w="1579418">
                  <a:extLst>
                    <a:ext uri="{9D8B030D-6E8A-4147-A177-3AD203B41FA5}">
                      <a16:colId xmlns:a16="http://schemas.microsoft.com/office/drawing/2014/main" val="1810114323"/>
                    </a:ext>
                  </a:extLst>
                </a:gridCol>
                <a:gridCol w="1468582">
                  <a:extLst>
                    <a:ext uri="{9D8B030D-6E8A-4147-A177-3AD203B41FA5}">
                      <a16:colId xmlns:a16="http://schemas.microsoft.com/office/drawing/2014/main" val="4023947476"/>
                    </a:ext>
                  </a:extLst>
                </a:gridCol>
                <a:gridCol w="1459345">
                  <a:extLst>
                    <a:ext uri="{9D8B030D-6E8A-4147-A177-3AD203B41FA5}">
                      <a16:colId xmlns:a16="http://schemas.microsoft.com/office/drawing/2014/main" val="1710804367"/>
                    </a:ext>
                  </a:extLst>
                </a:gridCol>
                <a:gridCol w="1281216">
                  <a:extLst>
                    <a:ext uri="{9D8B030D-6E8A-4147-A177-3AD203B41FA5}">
                      <a16:colId xmlns:a16="http://schemas.microsoft.com/office/drawing/2014/main" val="968379700"/>
                    </a:ext>
                  </a:extLst>
                </a:gridCol>
              </a:tblGrid>
              <a:tr h="5364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/>
                        <a:t>Отчий дом</a:t>
                      </a:r>
                      <a:endParaRPr lang="ru-RU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/>
                        <a:t>Школа</a:t>
                      </a:r>
                      <a:endParaRPr lang="ru-RU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/>
                        <a:t>Тусовка</a:t>
                      </a:r>
                      <a:endParaRPr lang="ru-RU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/>
                        <a:t>Улица</a:t>
                      </a:r>
                      <a:endParaRPr lang="ru-RU" sz="2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0913556"/>
                  </a:ext>
                </a:extLst>
              </a:tr>
              <a:tr h="409960">
                <a:tc>
                  <a:txBody>
                    <a:bodyPr/>
                    <a:lstStyle/>
                    <a:p>
                      <a:r>
                        <a:rPr lang="ru-RU" sz="2500" dirty="0" smtClean="0"/>
                        <a:t>Золотая клетка</a:t>
                      </a:r>
                      <a:endParaRPr lang="ru-RU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28,1%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15,2%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3,7%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2,2%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923833"/>
                  </a:ext>
                </a:extLst>
              </a:tr>
              <a:tr h="409960">
                <a:tc>
                  <a:txBody>
                    <a:bodyPr/>
                    <a:lstStyle/>
                    <a:p>
                      <a:r>
                        <a:rPr lang="ru-RU" sz="2500" dirty="0" smtClean="0"/>
                        <a:t>Лазарет самолюбия</a:t>
                      </a:r>
                      <a:endParaRPr lang="ru-RU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24,1%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14,6%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9,6%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17,4%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6838767"/>
                  </a:ext>
                </a:extLst>
              </a:tr>
              <a:tr h="409960">
                <a:tc>
                  <a:txBody>
                    <a:bodyPr/>
                    <a:lstStyle/>
                    <a:p>
                      <a:r>
                        <a:rPr lang="ru-RU" sz="2500" dirty="0" smtClean="0"/>
                        <a:t>Место утраченных иллюзий</a:t>
                      </a:r>
                      <a:endParaRPr lang="ru-RU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3,2%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11,4%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17,3%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13,1%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3304763"/>
                  </a:ext>
                </a:extLst>
              </a:tr>
              <a:tr h="409960">
                <a:tc>
                  <a:txBody>
                    <a:bodyPr/>
                    <a:lstStyle/>
                    <a:p>
                      <a:r>
                        <a:rPr lang="ru-RU" sz="2500" dirty="0" smtClean="0"/>
                        <a:t>Фабрика грёз</a:t>
                      </a:r>
                      <a:endParaRPr lang="ru-RU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5,6%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8,6%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6,1%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522795"/>
                  </a:ext>
                </a:extLst>
              </a:tr>
              <a:tr h="409960">
                <a:tc>
                  <a:txBody>
                    <a:bodyPr/>
                    <a:lstStyle/>
                    <a:p>
                      <a:r>
                        <a:rPr lang="ru-RU" sz="2500" dirty="0" smtClean="0"/>
                        <a:t>Ярмарка тщеславия</a:t>
                      </a:r>
                      <a:endParaRPr lang="ru-RU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1,6%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8,4%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14,4%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10%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1680101"/>
                  </a:ext>
                </a:extLst>
              </a:tr>
              <a:tr h="409960">
                <a:tc>
                  <a:txBody>
                    <a:bodyPr/>
                    <a:lstStyle/>
                    <a:p>
                      <a:r>
                        <a:rPr lang="ru-RU" sz="2500" dirty="0" smtClean="0"/>
                        <a:t>Конвейер лжи</a:t>
                      </a:r>
                      <a:endParaRPr lang="ru-RU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3,1%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12,8%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7,9%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6,4%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1196518"/>
                  </a:ext>
                </a:extLst>
              </a:tr>
              <a:tr h="409960">
                <a:tc>
                  <a:txBody>
                    <a:bodyPr/>
                    <a:lstStyle/>
                    <a:p>
                      <a:r>
                        <a:rPr lang="ru-RU" sz="2500" dirty="0" smtClean="0"/>
                        <a:t>Приют спокойствия</a:t>
                      </a:r>
                      <a:endParaRPr lang="ru-RU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26,3%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17,7%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25,7%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24,3%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249420"/>
                  </a:ext>
                </a:extLst>
              </a:tr>
              <a:tr h="409960">
                <a:tc>
                  <a:txBody>
                    <a:bodyPr/>
                    <a:lstStyle/>
                    <a:p>
                      <a:r>
                        <a:rPr lang="ru-RU" sz="2500" dirty="0" smtClean="0"/>
                        <a:t>Ристалище (жесткое </a:t>
                      </a:r>
                      <a:r>
                        <a:rPr lang="ru-RU" sz="2500" dirty="0" smtClean="0"/>
                        <a:t>состязание)</a:t>
                      </a:r>
                      <a:endParaRPr lang="ru-RU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13,6%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14,3%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12,81%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20,3%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29417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950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9418" y="1"/>
            <a:ext cx="10612583" cy="110308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0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Опрос обучающихся</a:t>
            </a:r>
            <a:endParaRPr lang="ru-RU" sz="30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97164" y="1311565"/>
            <a:ext cx="11434618" cy="5044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48446-C6BF-4F61-9E82-4129365C95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3"/>
          <a:srcRect l="22288" t="25665" r="23036" b="28137"/>
          <a:stretch/>
        </p:blipFill>
        <p:spPr bwMode="auto">
          <a:xfrm>
            <a:off x="510308" y="1311565"/>
            <a:ext cx="4782127" cy="24098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/>
          <a:srcRect l="21646" t="34506" r="22875" b="21293"/>
          <a:stretch/>
        </p:blipFill>
        <p:spPr bwMode="auto">
          <a:xfrm>
            <a:off x="397164" y="3946526"/>
            <a:ext cx="5077691" cy="24098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5"/>
          <a:srcRect l="21807" t="25665" r="23036" b="5894"/>
          <a:stretch/>
        </p:blipFill>
        <p:spPr bwMode="auto">
          <a:xfrm>
            <a:off x="6077527" y="1820258"/>
            <a:ext cx="4969163" cy="4027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0478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9418" y="1"/>
            <a:ext cx="10612583" cy="110308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</a:t>
            </a:r>
            <a:r>
              <a:rPr lang="ru-RU" sz="30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№1. </a:t>
            </a:r>
            <a:r>
              <a:rPr lang="ru-RU" sz="3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прогностического фона организации воспитательной </a:t>
            </a:r>
            <a:r>
              <a:rPr lang="ru-RU" sz="30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</a:t>
            </a:r>
            <a:endParaRPr lang="ru-RU" sz="30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37033" y="1543867"/>
            <a:ext cx="11088910" cy="48124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48446-C6BF-4F61-9E82-4129365C95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815" y="1663469"/>
            <a:ext cx="11619345" cy="4146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Особенности 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контингента обучающихся и родителей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Диагностика 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микрорайона школы (выявление негативно-ориентированных локаций, объектов сетевого взаимодействия зон волонтерской заботы)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Диагностика 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кадрового потенциала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Диагностика 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психологического климата в организации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Анализ 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наиболее значимых традиции, перспективных проектов, эффективных практик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Анализ режима деятельности общеобразовательной организации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71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9418" y="1"/>
            <a:ext cx="10612583" cy="1103086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0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 планирования и организации воспитательной работы в школе</a:t>
            </a:r>
            <a:endParaRPr lang="ru-RU" sz="30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37033" y="1573794"/>
            <a:ext cx="11088910" cy="48124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48446-C6BF-4F61-9E82-4129365C95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8546" y="1216682"/>
            <a:ext cx="11767128" cy="5526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Шаг 1.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прогностического фона работы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школы.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Шаг 2.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нормативных документов, регулирующих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организацию  воспитательной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работы, и разработка локального нормативного поля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школы.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Шаг 3.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условий для обновления воспитательной среды с учетом действующего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законодательства.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Шаг 4.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Постановка цели и задач воспитательной работы в школе (на основе рабочей программы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Шаг 5.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содержания и форм воспитательной работы (на основе рабочей программы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Шаг 6.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методической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работы.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Шаг 7.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внутришкольного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контроля.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Шаг 8.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результативности.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58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9418" y="1"/>
            <a:ext cx="10612583" cy="110308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0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Шаг №2. Нормативные документы</a:t>
            </a:r>
            <a:endParaRPr lang="ru-RU" sz="30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37033" y="1543867"/>
            <a:ext cx="11088910" cy="48124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48446-C6BF-4F61-9E82-4129365C95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6255" y="1195211"/>
            <a:ext cx="11591636" cy="520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ru-RU" sz="1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Федеральный </a:t>
            </a:r>
            <a:r>
              <a:rPr lang="ru-RU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закон Российской Федерации от 29 декабря 2012 года № 273-ФЗ «Об образовании в Российской Федерации».</a:t>
            </a:r>
            <a:endParaRPr lang="ru-RU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Федеральный </a:t>
            </a:r>
            <a:r>
              <a:rPr lang="ru-RU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закон Российской Федерации от 14 июля 2022 года № 261- ФЗ «О российском движении детей и молодежи</a:t>
            </a:r>
            <a:r>
              <a:rPr lang="ru-RU" sz="1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»</a:t>
            </a:r>
            <a:r>
              <a:rPr lang="ru-RU" sz="1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Приказ </a:t>
            </a:r>
            <a:r>
              <a:rPr lang="ru-RU" sz="15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Минпросвещения</a:t>
            </a:r>
            <a:r>
              <a:rPr lang="ru-RU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 России от 31.05.2021 № 286 «Об утверждении федерального государственного образовательного стандарта начального общего образования» (далее - приказ </a:t>
            </a:r>
            <a:r>
              <a:rPr lang="ru-RU" sz="15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Минпросвещения</a:t>
            </a:r>
            <a:r>
              <a:rPr lang="ru-RU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 об утверждении ФГОС НОО</a:t>
            </a:r>
            <a:r>
              <a:rPr lang="ru-RU" sz="1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)</a:t>
            </a:r>
            <a:r>
              <a:rPr lang="ru-RU" sz="1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1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Приказ </a:t>
            </a:r>
            <a:r>
              <a:rPr lang="ru-RU" sz="15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Минпросвещения</a:t>
            </a:r>
            <a:r>
              <a:rPr lang="ru-RU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 России от 31.05.2021 № 287 «Об утверждении федерального государственного образовательного стандарта основного общего образования» (далее - приказ </a:t>
            </a:r>
            <a:r>
              <a:rPr lang="ru-RU" sz="15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Минпросвещения</a:t>
            </a:r>
            <a:r>
              <a:rPr lang="ru-RU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 об утверждении ФГОС ООО</a:t>
            </a:r>
            <a:r>
              <a:rPr lang="ru-RU" sz="1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)</a:t>
            </a:r>
            <a:r>
              <a:rPr lang="ru-RU" sz="1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1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Постановление </a:t>
            </a:r>
            <a:r>
              <a:rPr lang="ru-RU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Правительства Российской Федерации от 26.12.2017 № 1642 «Об утверждении государственной программы Российской Федерации "Развитие образования</a:t>
            </a:r>
            <a:r>
              <a:rPr lang="ru-RU" sz="1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"».</a:t>
            </a:r>
            <a:endParaRPr lang="ru-RU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Стратегия развития воспитания в Российской Федерации на период до 2025 года</a:t>
            </a:r>
            <a:r>
              <a:rPr lang="ru-RU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(Распоряжение Правительства Российской Федерации от 29.05.2015 г</a:t>
            </a:r>
            <a:r>
              <a:rPr lang="ru-RU" sz="1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.).</a:t>
            </a:r>
            <a:endParaRPr lang="ru-RU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План мероприятий по реализации в 2021 - 2025 годах Стратегии развития воспитания в Российской Федерации на период до 2025 года (Распоряжение Правительства Российской Федерации от 12 ноября 2020 г. № 2945-р</a:t>
            </a:r>
            <a:r>
              <a:rPr lang="ru-RU" sz="1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)</a:t>
            </a:r>
            <a:r>
              <a:rPr lang="ru-RU" sz="1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</a:t>
            </a:r>
            <a:r>
              <a:rPr lang="ru-RU" sz="1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Примерная рабочая программа воспитания для образовательных организаций (одобрена решением федерального учебно-методического объединения по общему образованию (протокол от 23 июня 2022 г. №3/22</a:t>
            </a:r>
            <a:r>
              <a:rPr lang="ru-RU" sz="1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</a:t>
            </a:r>
            <a:r>
              <a:rPr lang="ru-RU" sz="1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Письмо Министерства просвещения РФ от 15 апреля 2022 г. № СК-295/06 «Об использовании государственных символов Российской Федерации</a:t>
            </a:r>
            <a:r>
              <a:rPr lang="ru-RU" sz="1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endParaRPr lang="ru-RU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ru-RU" sz="1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Письмо </a:t>
            </a:r>
            <a:r>
              <a:rPr lang="ru-RU" sz="15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Минпросвещения</a:t>
            </a:r>
            <a:r>
              <a:rPr lang="ru-RU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России от 17.06.2022 г. N 03-871 "Об организации занятий </a:t>
            </a:r>
            <a:r>
              <a:rPr lang="ru-RU" sz="1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«Разговоры </a:t>
            </a:r>
            <a:r>
              <a:rPr lang="ru-RU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</a:t>
            </a:r>
            <a:r>
              <a:rPr lang="ru-RU" sz="1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важном».</a:t>
            </a:r>
            <a:endParaRPr lang="ru-RU" sz="1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67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9418" y="1"/>
            <a:ext cx="10612583" cy="110308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0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 школы</a:t>
            </a:r>
            <a:endParaRPr lang="ru-RU" sz="30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37033" y="1543867"/>
            <a:ext cx="11088910" cy="48124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48446-C6BF-4F61-9E82-4129365C95F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4106" y="1438055"/>
            <a:ext cx="11619345" cy="378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marR="0" lvl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Концепция воспитания.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2075"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Рабочая программа воспитания с приложением.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2075" marR="0" lvl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Раздел годового плана работы школы «Воспитательная работа».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2075" marR="0" lvl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Программы и планы работы классных руководителей, педагогов дополнительного образования.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2075"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Положения.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2075"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Материалы методической работы (план и протоколы заседаний МО, классных руководителей.</a:t>
            </a:r>
          </a:p>
          <a:p>
            <a:pPr marL="92075"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Материалы </a:t>
            </a:r>
            <a:r>
              <a:rPr lang="ru-RU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внутришкольного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контроля.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06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2830</Words>
  <Application>Microsoft Office PowerPoint</Application>
  <PresentationFormat>Широкоэкранный</PresentationFormat>
  <Paragraphs>441</Paragraphs>
  <Slides>37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37</vt:i4>
      </vt:variant>
    </vt:vector>
  </HeadingPairs>
  <TitlesOfParts>
    <vt:vector size="52" baseType="lpstr">
      <vt:lpstr>Arial</vt:lpstr>
      <vt:lpstr>Calibri</vt:lpstr>
      <vt:lpstr>Calibri Light</vt:lpstr>
      <vt:lpstr>Microsoft Sans Serif</vt:lpstr>
      <vt:lpstr>Montserrat SemiBold</vt:lpstr>
      <vt:lpstr>Roboto</vt:lpstr>
      <vt:lpstr>Symbol</vt:lpstr>
      <vt:lpstr>Tahoma</vt:lpstr>
      <vt:lpstr>Times New Roman</vt:lpstr>
      <vt:lpstr>Webdings</vt:lpstr>
      <vt:lpstr>1_Тема Office</vt:lpstr>
      <vt:lpstr>Тема Office</vt:lpstr>
      <vt:lpstr>2_Тема Office</vt:lpstr>
      <vt:lpstr>3_Тема Office</vt:lpstr>
      <vt:lpstr>4_Тема Office</vt:lpstr>
      <vt:lpstr>Особенности планирования и организации воспитательной работы в школе </vt:lpstr>
      <vt:lpstr>Алгоритм планирования и организации воспитательной работы в школе</vt:lpstr>
      <vt:lpstr>Шаг 1. Анализ прогностического фона организации воспитательной работы</vt:lpstr>
      <vt:lpstr>Результаты изучения средового окружения по методике «Среда-метафора»</vt:lpstr>
      <vt:lpstr>Опрос обучающихся</vt:lpstr>
      <vt:lpstr>Шаг №1. Анализ прогностического фона организации воспитательной работы</vt:lpstr>
      <vt:lpstr>Алгоритм планирования и организации воспитательной работы в школе</vt:lpstr>
      <vt:lpstr>Шаг №2. Нормативные документы</vt:lpstr>
      <vt:lpstr>Документы школы</vt:lpstr>
      <vt:lpstr>Содержание примерной рабочей программы воспитания</vt:lpstr>
      <vt:lpstr>Раздел 1. Целевой</vt:lpstr>
      <vt:lpstr>Направление воспитания</vt:lpstr>
      <vt:lpstr>Организация идеологической воспитательной работы  в школе</vt:lpstr>
      <vt:lpstr>Презентация PowerPoint</vt:lpstr>
      <vt:lpstr>Целевые ориентиры организации работы по патриотическому воспитанию обучающихся</vt:lpstr>
      <vt:lpstr>Презентация PowerPoint</vt:lpstr>
      <vt:lpstr>ТЕМАТИКА ВНЕУРОЧНЫХ ЗАНЯТИЙ</vt:lpstr>
      <vt:lpstr>Формула эффективного воспитательного воздействия</vt:lpstr>
      <vt:lpstr>Раздел 2. Содержательный</vt:lpstr>
      <vt:lpstr>Презентация PowerPoint</vt:lpstr>
      <vt:lpstr>Раздел 3. Организационный</vt:lpstr>
      <vt:lpstr>Шаг 3. Анализ условий для обновления воспитательной среды с учетом действующего законодательства</vt:lpstr>
      <vt:lpstr>Мотивационно-ценностные ресурсы</vt:lpstr>
      <vt:lpstr>Ресурсы для обеспечения персонально-ориентированного развития всех участников образовательного процесса</vt:lpstr>
      <vt:lpstr>Программно-методические и информационные ресурсы</vt:lpstr>
      <vt:lpstr>Цифровые образовательные ресурсы</vt:lpstr>
      <vt:lpstr>Алгоритм планирования и организации воспитательной работы в школе</vt:lpstr>
      <vt:lpstr>Шаг 6. Организация методической работы</vt:lpstr>
      <vt:lpstr>Алгоритм планирования и организации воспитательной работы в школе</vt:lpstr>
      <vt:lpstr>Шаг 7.  Организация внутришкольного контроля</vt:lpstr>
      <vt:lpstr>Алгоритм планирования и организации воспитательной работы в школе</vt:lpstr>
      <vt:lpstr>Шаг 8. Анализ результативности воспитательного процесса</vt:lpstr>
      <vt:lpstr>Презентация PowerPoint</vt:lpstr>
      <vt:lpstr>Презентация PowerPoint</vt:lpstr>
      <vt:lpstr>Цикл классных часов «Разговоры о важном»</vt:lpstr>
      <vt:lpstr>Сервис для советника по воспитанию и заместителя директора по ВР</vt:lpstr>
      <vt:lpstr>Самоанализ воспитательной работы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Ресурсы для обеспечения персонально-ориентированного развития всех участников образовательного процесса</dc:title>
  <dc:creator>НМЦ</dc:creator>
  <cp:lastModifiedBy>Пользователь Windows</cp:lastModifiedBy>
  <cp:revision>44</cp:revision>
  <dcterms:created xsi:type="dcterms:W3CDTF">2022-10-07T08:03:53Z</dcterms:created>
  <dcterms:modified xsi:type="dcterms:W3CDTF">2022-10-11T19:27:53Z</dcterms:modified>
</cp:coreProperties>
</file>