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0" r:id="rId4"/>
    <p:sldId id="271" r:id="rId5"/>
    <p:sldId id="273" r:id="rId6"/>
    <p:sldId id="272" r:id="rId7"/>
    <p:sldId id="274" r:id="rId8"/>
    <p:sldId id="275" r:id="rId9"/>
    <p:sldId id="276" r:id="rId10"/>
    <p:sldId id="27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Митрохина" initials="ИМ" lastIdx="1" clrIdx="0">
    <p:extLst>
      <p:ext uri="{19B8F6BF-5375-455C-9EA6-DF929625EA0E}">
        <p15:presenceInfo xmlns:p15="http://schemas.microsoft.com/office/powerpoint/2012/main" userId="S::i.mitrohina@it-soft.pro::de6fefb0-9b6b-4bc5-b1c2-976752e152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9T11:39:08.27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90AD31F-A8CD-4E3F-A4A0-A9FAA1EDA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8CCE57-4D2D-4857-8923-E0B8309691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6A300-2CF3-4F13-9247-89E3636476E6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358EB8-B62F-4AD6-B9F6-05953FE3E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5D171-02B8-49A3-9E79-2458C8AAA4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74908-CC1D-447C-A318-4536FA6E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76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48802-E049-4015-A828-7C75E493BD83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70E66-7587-4855-B5DC-78946C95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58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43BE9-C86D-43D0-A986-6E93AC59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CA5594-3784-4105-8CB2-FA871CC7A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A0B3F-681C-4B3C-9BF2-9776C9F2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738-95F9-45F7-94F4-EC3737F0D59C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1319D-77A4-4752-857E-A5B17946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35581-5CB5-4CA4-926F-5CDDFB25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901D1-F1EE-4EAB-9420-A4182C34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E18B28-7616-4429-AF0B-F35AD72E3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E2F86F-F16E-4A3C-BA4C-4F6504FE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EA47-CA02-4342-8704-68881C9AE657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9FCE1-C7F0-4A0F-BE00-4F688F7D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F1C41-2202-4955-B79D-DB63842F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2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BFE90C-9BE1-49DD-BAF1-A6DDC12EE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37CAE0-0A8E-4466-9FF8-B07F75BA3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063D1-636E-4F21-9918-7B628ECD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4209-DCD5-4F6D-9B31-D3995EBF8E4A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784D9-997F-4DF0-ADF5-5A25B9F0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6EF40-7D32-45FF-8AE0-617BE75F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4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7587F-F3EC-4DA4-B8EB-B6F71FA8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3E0B3-6934-49A8-A515-BD3C595DC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23461-43C3-48D6-B78F-3AD56FB7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4132-60F1-473D-BD87-AD0984DC9917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79B237-1FBD-4F23-AA29-95B83CEF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883F6-25CB-46EF-954E-5B3DB78D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8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A61D2-1765-4C74-ACA9-928AE37E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F6B5B6-DED9-42A4-8C80-9833B7A0C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E7E92-BE6F-49C0-96AC-2D6A61A6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047-2603-49F2-B9A0-08819B647FFE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9C005-863A-4DCB-BB00-2E677F25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31C26-31B9-48E9-AF83-D9011B40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5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10F4C-F8AD-4DC2-BFB1-1347B217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8FD8A-5B1B-4353-B5E3-C78C33611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0D41A4-7AFE-427F-A75D-5452916C5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DE8F1E-2712-4247-AF19-3991C813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1C85-4241-4EA2-8C6A-D0BA30AF2FF0}" type="datetime1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2F7026-7050-473F-ACFF-1BEAEB71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A40A9-DAFE-400B-89E3-529BD6D8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AF6AA-9CE5-46FA-9CDC-895096A6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A8BAF1-B57C-4428-B853-FADF607CB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55283E-3767-46C0-921E-CDCC6FA69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7B6ACC-CFF8-4363-A6CF-6BC898943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B25995-AAFE-459B-A6C2-D36B1E481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5FFDC7-A1BC-4C48-BFCE-1CA20838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81C-87E8-47D9-854D-F1CF4962866C}" type="datetime1">
              <a:rPr lang="ru-RU" smtClean="0"/>
              <a:t>09.08.2023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F80EE6-1848-467F-BAD7-2ED2679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CA493E-28E1-429E-AB2B-ED3B0CB3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007D-CA48-48F0-AFD4-3D0E9027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FEF7F0-1E24-47F8-BA9A-9B6C338F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F9C0-3156-45D0-9FBA-D174C2546B9B}" type="datetime1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5D64B4-E16C-4C53-BAF2-154499C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F44433-C5E4-40DB-8EB2-9828B105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0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5DB832-660F-4D4E-8287-81D9AC0F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AFBF-CC57-40C1-99C7-6F9535032FFB}" type="datetime1">
              <a:rPr lang="ru-RU" smtClean="0"/>
              <a:t>09.08.2023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D0DA5C-FA1B-4F13-9728-AB5750EA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9117DA-4D2F-4FCC-B7A7-B2D4042D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2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5634-03E2-47B6-AEEB-79A8181D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EA06C-D545-4927-B0C9-F2A678314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F85586-6FAE-4E97-8F0C-227FF79C4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4ADC04-6F75-41BF-801D-E3AA4D6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3F39-8AFB-4B80-8973-259042215ADD}" type="datetime1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8E51E7-C47E-4757-8DEA-C405CC9D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6955BC-457D-481E-A95D-BA32C900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601DE-BC79-446F-B8ED-087560E3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FED008-F5DD-40D0-B11F-A9C432AD2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49446A-EF3A-4C32-9F58-6D313D552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6DBD3C-2497-400F-9904-CDDBAB03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B869-B4D6-4612-9EFA-60C3FAC9117D}" type="datetime1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C9F3AA-4E09-4EB4-A91E-6434ED72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EC194A-C225-490A-96C1-099059FF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6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622E6-FF34-47B9-B8D5-5D6B1AE3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7D837F-A3A5-413F-B1E8-AC4B8880F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DB65C-2827-4F33-B4A3-C48C9106C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79ABC-A649-47DA-8844-B3BECEC7D5E3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5D413-EBAC-483B-BDBF-091FF9F6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CBB35-0DDC-4D10-AE27-7FE063192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92C6-86EE-47BA-AC2C-853FD2985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40E580-EFD4-45EA-9DFE-D16A96446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972F9-803E-4119-AF6D-8FCC94B58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290" y="922788"/>
            <a:ext cx="10335237" cy="151840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азвитие региональной государственной информационной системы Электронная система образования Пензенской области в 2023-2024 гг.</a:t>
            </a:r>
            <a:endParaRPr lang="ru-RU" sz="2800" b="1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261FE7-A1F8-4427-A6FA-85886176A3B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138"/>
          <a:stretch/>
        </p:blipFill>
        <p:spPr bwMode="auto">
          <a:xfrm>
            <a:off x="10032116" y="-50992"/>
            <a:ext cx="2503739" cy="1231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279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4A8504-C4C6-3834-935D-CD90E3C6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10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C0D219-89A4-8518-0620-B327FD3C5D5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138"/>
          <a:stretch/>
        </p:blipFill>
        <p:spPr bwMode="auto">
          <a:xfrm>
            <a:off x="10027219" y="-76961"/>
            <a:ext cx="2503739" cy="1231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2DF4CE-53E3-8D85-48F1-414B20DCC297}"/>
              </a:ext>
            </a:extLst>
          </p:cNvPr>
          <p:cNvSpPr txBox="1"/>
          <p:nvPr/>
        </p:nvSpPr>
        <p:spPr>
          <a:xfrm>
            <a:off x="343949" y="427839"/>
            <a:ext cx="968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Улучшения в Электронной школе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3343C3-6E09-E022-033C-7335BA8C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009"/>
            <a:ext cx="10515600" cy="4351338"/>
          </a:xfrm>
        </p:spPr>
        <p:txBody>
          <a:bodyPr numCol="2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Реализован подраздел «События».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Расчет доли населения, получающего образование.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Возможность привязки к уроку нескольких тем в журнале учителя.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Реализован ввод адреса из ГАР, ввод адреса в режиме одной строки.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Возможность вносить сведения об ограничении прав на педагогическую деятельность в карточках сотрудников.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Возможность выставления отметки о пропуске автоматически на все уроки дня при отсутствии на первом уроке.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Реализована печатная форма штатного расписания, присутствует возможность указать в штатном расписании надбавки.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Реализован Реестр замечаний по ведению журнала для завуча.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Поиск персоны по СНИЛС в кадровом документе сотрудника.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70AD0F-9148-F928-2D83-977246DF0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725" y="1714291"/>
            <a:ext cx="6825923" cy="33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2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AF2FCF8-2D40-4561-8F6C-ABF3A5618349}"/>
              </a:ext>
            </a:extLst>
          </p:cNvPr>
          <p:cNvSpPr txBox="1"/>
          <p:nvPr/>
        </p:nvSpPr>
        <p:spPr>
          <a:xfrm>
            <a:off x="0" y="257007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grpSp>
        <p:nvGrpSpPr>
          <p:cNvPr id="31" name="Group 53">
            <a:extLst>
              <a:ext uri="{FF2B5EF4-FFF2-40B4-BE49-F238E27FC236}">
                <a16:creationId xmlns:a16="http://schemas.microsoft.com/office/drawing/2014/main" id="{D896EA43-FDA2-42B4-A5CC-0560E9080EC3}"/>
              </a:ext>
            </a:extLst>
          </p:cNvPr>
          <p:cNvGrpSpPr/>
          <p:nvPr/>
        </p:nvGrpSpPr>
        <p:grpSpPr>
          <a:xfrm>
            <a:off x="4577302" y="5897289"/>
            <a:ext cx="1760880" cy="444181"/>
            <a:chOff x="4556224" y="3109386"/>
            <a:chExt cx="1625428" cy="410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CDFB2B-0A9E-4666-A6C5-33DB312435A5}"/>
                </a:ext>
              </a:extLst>
            </p:cNvPr>
            <p:cNvSpPr txBox="1"/>
            <p:nvPr/>
          </p:nvSpPr>
          <p:spPr>
            <a:xfrm>
              <a:off x="4556224" y="3109386"/>
              <a:ext cx="154250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Телефон</a:t>
              </a:r>
              <a:endPara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B204CC-D8F1-4FEC-A72C-D2FBA8480562}"/>
                </a:ext>
              </a:extLst>
            </p:cNvPr>
            <p:cNvSpPr txBox="1"/>
            <p:nvPr/>
          </p:nvSpPr>
          <p:spPr>
            <a:xfrm>
              <a:off x="4597686" y="3348938"/>
              <a:ext cx="1583966" cy="1704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90570">
                <a:spcBef>
                  <a:spcPct val="20000"/>
                </a:spcBef>
                <a:defRPr/>
              </a:pPr>
              <a:r>
                <a:rPr lang="ru-RU" sz="1200" dirty="0"/>
                <a:t>8(8412) 59-45-45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Group 56">
            <a:extLst>
              <a:ext uri="{FF2B5EF4-FFF2-40B4-BE49-F238E27FC236}">
                <a16:creationId xmlns:a16="http://schemas.microsoft.com/office/drawing/2014/main" id="{F84AC078-ACCB-42A4-8E9F-A2792D50F62B}"/>
              </a:ext>
            </a:extLst>
          </p:cNvPr>
          <p:cNvGrpSpPr/>
          <p:nvPr/>
        </p:nvGrpSpPr>
        <p:grpSpPr>
          <a:xfrm>
            <a:off x="7386678" y="5900434"/>
            <a:ext cx="1671049" cy="393821"/>
            <a:chOff x="6978976" y="3155872"/>
            <a:chExt cx="1542507" cy="3635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16EDBD-D280-4351-8619-0011EE0D1A17}"/>
                </a:ext>
              </a:extLst>
            </p:cNvPr>
            <p:cNvSpPr txBox="1"/>
            <p:nvPr/>
          </p:nvSpPr>
          <p:spPr>
            <a:xfrm>
              <a:off x="6978977" y="3155872"/>
              <a:ext cx="154250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Почта</a:t>
              </a:r>
              <a:endPara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6EF460-268E-4861-8B08-DD9A502A6F52}"/>
                </a:ext>
              </a:extLst>
            </p:cNvPr>
            <p:cNvSpPr txBox="1"/>
            <p:nvPr/>
          </p:nvSpPr>
          <p:spPr>
            <a:xfrm>
              <a:off x="6978976" y="3348938"/>
              <a:ext cx="1542507" cy="1704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90570">
                <a:spcBef>
                  <a:spcPct val="20000"/>
                </a:spcBef>
                <a:defRPr/>
              </a:pPr>
              <a:r>
                <a:rPr lang="en-US" sz="1200" dirty="0"/>
                <a:t>info@it-soft.pro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F627EBBC-5816-4F17-9B06-6E284FDAD9DC}"/>
              </a:ext>
            </a:extLst>
          </p:cNvPr>
          <p:cNvGrpSpPr/>
          <p:nvPr/>
        </p:nvGrpSpPr>
        <p:grpSpPr>
          <a:xfrm>
            <a:off x="9580401" y="5902152"/>
            <a:ext cx="1671049" cy="393821"/>
            <a:chOff x="6978976" y="3914331"/>
            <a:chExt cx="1542507" cy="36352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F415C5-B4B6-498D-8D8A-F7B8A1D1B01C}"/>
                </a:ext>
              </a:extLst>
            </p:cNvPr>
            <p:cNvSpPr txBox="1"/>
            <p:nvPr/>
          </p:nvSpPr>
          <p:spPr>
            <a:xfrm>
              <a:off x="6978977" y="3914331"/>
              <a:ext cx="154250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Сайт</a:t>
              </a:r>
              <a:endPara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CD5A1-9D08-41C8-8792-9BE2EBEC591D}"/>
                </a:ext>
              </a:extLst>
            </p:cNvPr>
            <p:cNvSpPr txBox="1"/>
            <p:nvPr/>
          </p:nvSpPr>
          <p:spPr>
            <a:xfrm>
              <a:off x="6978976" y="4107397"/>
              <a:ext cx="1542507" cy="1704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90570">
                <a:spcBef>
                  <a:spcPct val="20000"/>
                </a:spcBef>
                <a:defRPr/>
              </a:pPr>
              <a:r>
                <a:rPr lang="en-US" sz="1200" dirty="0"/>
                <a:t>http://www.it-soft.pro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Group 66">
            <a:extLst>
              <a:ext uri="{FF2B5EF4-FFF2-40B4-BE49-F238E27FC236}">
                <a16:creationId xmlns:a16="http://schemas.microsoft.com/office/drawing/2014/main" id="{59E364E7-9296-4BD4-A526-73FFCF9177CD}"/>
              </a:ext>
            </a:extLst>
          </p:cNvPr>
          <p:cNvGrpSpPr/>
          <p:nvPr/>
        </p:nvGrpSpPr>
        <p:grpSpPr>
          <a:xfrm>
            <a:off x="1133641" y="5897289"/>
            <a:ext cx="1962322" cy="609265"/>
            <a:chOff x="4597685" y="3914331"/>
            <a:chExt cx="1542507" cy="56239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5A95FA5-BD9F-4265-B9C2-A73359C5E4C3}"/>
                </a:ext>
              </a:extLst>
            </p:cNvPr>
            <p:cNvSpPr txBox="1"/>
            <p:nvPr/>
          </p:nvSpPr>
          <p:spPr>
            <a:xfrm>
              <a:off x="4597686" y="3914331"/>
              <a:ext cx="154250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Адрес</a:t>
              </a:r>
              <a:endPara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394B8A7-D45E-4BD3-B0F8-D584E196E97A}"/>
                </a:ext>
              </a:extLst>
            </p:cNvPr>
            <p:cNvSpPr txBox="1"/>
            <p:nvPr/>
          </p:nvSpPr>
          <p:spPr>
            <a:xfrm>
              <a:off x="4597685" y="4107397"/>
              <a:ext cx="1542507" cy="3693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90570">
                <a:spcBef>
                  <a:spcPct val="20000"/>
                </a:spcBef>
                <a:defRPr/>
              </a:pPr>
              <a:r>
                <a:rPr lang="ru-RU" sz="1400" dirty="0"/>
                <a:t> </a:t>
              </a:r>
              <a:r>
                <a:rPr lang="ru-RU" sz="1200" dirty="0"/>
                <a:t>Россия, г. Пенза, 440066, ул. 3-й пр. Рахманинова, 5. </a:t>
              </a: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EB3692C-60D6-4B2F-8A17-26A33768E9E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138"/>
          <a:stretch/>
        </p:blipFill>
        <p:spPr bwMode="auto">
          <a:xfrm>
            <a:off x="10027219" y="-76961"/>
            <a:ext cx="2503739" cy="1231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52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7024F-290A-4E12-9477-72B68642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737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Интеграция Электронной школы с ЕСИА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728D45-17F4-4D09-8692-FF8ECEF9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659556-1180-4E89-AFFF-BC0916325C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138"/>
          <a:stretch/>
        </p:blipFill>
        <p:spPr bwMode="auto">
          <a:xfrm>
            <a:off x="10101930" y="-41945"/>
            <a:ext cx="2503739" cy="1231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F02D46-48A8-7FBF-E232-B52A0117C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60" y="990572"/>
            <a:ext cx="8565540" cy="5867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24AFB-7E26-A8A1-7C8A-1E98B7EE4EA0}"/>
              </a:ext>
            </a:extLst>
          </p:cNvPr>
          <p:cNvSpPr txBox="1"/>
          <p:nvPr/>
        </p:nvSpPr>
        <p:spPr>
          <a:xfrm>
            <a:off x="75501" y="1073791"/>
            <a:ext cx="3550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0" u="none" strike="noStrike" baseline="0" dirty="0">
                <a:latin typeface="Akzidenz-Grotesk Pro"/>
              </a:rPr>
              <a:t>Федеральный закон от 30.12.2021 №472 ФЗ «О внесении изменений в Федеральный закон «Об образовании в РФ»</a:t>
            </a:r>
          </a:p>
          <a:p>
            <a:endParaRPr lang="ru-RU" sz="1400" b="0" i="0" u="none" strike="noStrike" baseline="0" dirty="0">
              <a:latin typeface="Akzidenz-Grotesk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0" u="none" strike="noStrike" baseline="0" dirty="0">
                <a:latin typeface="Akzidenz-Grotesk Pro"/>
              </a:rPr>
              <a:t>Постановление Правительства РФ от 07.09.2021 №1516 </a:t>
            </a:r>
            <a:r>
              <a:rPr lang="ru-RU" sz="1400" dirty="0">
                <a:latin typeface="Akzidenz-Grotesk Pro"/>
              </a:rPr>
              <a:t>«Об утверждении требований по обеспечению использования при идентификации и аутентификации в рамках предоставления государственных и муниципальных услуг…»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Akzidenz-Grotesk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kzidenz-Grotesk Pro"/>
              </a:rPr>
              <a:t>Постановление Правительства РФ от 13.07.2022 №1241 «О федеральной государственной информационной системе «Моя школа»…»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Akzidenz-Grotesk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kzidenz-Grotesk Pro"/>
              </a:rPr>
              <a:t>Постановление Правительства РФ от 4 февраля 2022г. №111 "О внесении изменений в некоторые акты Правительства Российской Федерации в части использования федеральной государственной информационной системы "Единая система идентификации и аутентификации…»</a:t>
            </a:r>
          </a:p>
        </p:txBody>
      </p:sp>
    </p:spTree>
    <p:extLst>
      <p:ext uri="{BB962C8B-B14F-4D97-AF65-F5344CB8AC3E}">
        <p14:creationId xmlns:p14="http://schemas.microsoft.com/office/powerpoint/2010/main" val="417659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271C3E-1CC3-4A3A-9155-7500FF41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057CAA-CE9C-4DCE-AF99-5B775327BB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138"/>
          <a:stretch/>
        </p:blipFill>
        <p:spPr bwMode="auto">
          <a:xfrm>
            <a:off x="10027219" y="-76961"/>
            <a:ext cx="2503739" cy="1231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7318998-3CDE-9942-E6D6-A38F8AF6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18115"/>
            <a:ext cx="10964411" cy="20049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Интеграция Электронной школы с разделом ЕПГУ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«Школьное портфолио» 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8BCECD8-9C32-DBDD-2DD5-EDACE0461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0954" y="1154245"/>
            <a:ext cx="8045038" cy="5704196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90865B-1E86-9228-D283-16FAEF6D3747}"/>
              </a:ext>
            </a:extLst>
          </p:cNvPr>
          <p:cNvSpPr txBox="1"/>
          <p:nvPr/>
        </p:nvSpPr>
        <p:spPr>
          <a:xfrm>
            <a:off x="469782" y="1241570"/>
            <a:ext cx="3542955" cy="199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/>
              <a:t>Разделы школьного портфолио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Лента событий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Оценки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Средний балл в классе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Посещаемость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До каникул осталось</a:t>
            </a:r>
          </a:p>
        </p:txBody>
      </p:sp>
    </p:spTree>
    <p:extLst>
      <p:ext uri="{BB962C8B-B14F-4D97-AF65-F5344CB8AC3E}">
        <p14:creationId xmlns:p14="http://schemas.microsoft.com/office/powerpoint/2010/main" val="41206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90E3A-3E1C-1F38-3914-97BFA9A1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" y="226503"/>
            <a:ext cx="10600660" cy="10990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Интеграция Электронной школы и Электронного колледжа с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государственным информационным ресурсом Воинского учета 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94B6AB-6F75-7F8A-2224-156599FC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8BF7B8-29C1-477E-6FE6-3A889115457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138"/>
          <a:stretch/>
        </p:blipFill>
        <p:spPr bwMode="auto">
          <a:xfrm>
            <a:off x="10027219" y="-76961"/>
            <a:ext cx="2503739" cy="1231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A78805-CBED-AD08-0784-32082DDD6160}"/>
              </a:ext>
            </a:extLst>
          </p:cNvPr>
          <p:cNvSpPr txBox="1"/>
          <p:nvPr/>
        </p:nvSpPr>
        <p:spPr>
          <a:xfrm>
            <a:off x="1350628" y="5204229"/>
            <a:ext cx="10347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Интеграция Электронной школы с ФГИС « Моя школа»</a:t>
            </a:r>
            <a:endParaRPr lang="ru-RU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E2C953-79F1-01F4-BC70-404BB3D17168}"/>
              </a:ext>
            </a:extLst>
          </p:cNvPr>
          <p:cNvSpPr txBox="1"/>
          <p:nvPr/>
        </p:nvSpPr>
        <p:spPr>
          <a:xfrm>
            <a:off x="838200" y="5679347"/>
            <a:ext cx="105792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kzidenz-Grotesk Pro"/>
              </a:rPr>
              <a:t>Постановление Правительства РФ от 13.07.2022 №1241 «О федеральной государственной информационной системе «Моя школа»…»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39233-164C-6690-2BBE-8CC16AE1532C}"/>
              </a:ext>
            </a:extLst>
          </p:cNvPr>
          <p:cNvSpPr txBox="1"/>
          <p:nvPr/>
        </p:nvSpPr>
        <p:spPr>
          <a:xfrm>
            <a:off x="914400" y="1154245"/>
            <a:ext cx="10308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kzidenz-Grotesk Pro"/>
              </a:rPr>
              <a:t>Указ Президента РФ от 25.11.2022 №854 «О государственном информационном ресурсе, содержащем сведения о гражданах, необходимые для актуализации документов воинского учета»</a:t>
            </a:r>
          </a:p>
          <a:p>
            <a:pPr algn="just"/>
            <a:endParaRPr lang="ru-RU" sz="1400" dirty="0">
              <a:latin typeface="Akzidenz-Grotesk Pr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kzidenz-Grotesk Pro"/>
              </a:rPr>
              <a:t>Постановление Правительства РФ от 3 апреля 2023 года «Об утверждении Правил Ведения государственного информационного ресурса содержащего сведения о гражданах, необходимый для актуализации документов воинского учета»</a:t>
            </a:r>
          </a:p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4BBFD6-4AAB-9857-F909-1D9EF24EF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5" y="2457975"/>
            <a:ext cx="11936253" cy="27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3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106C0-0E1F-F774-11CF-2F5A7033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526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Интеграция Электронной школы с СФЕРУМ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D51B0B-41CB-D8E7-CCB0-C565E1D8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15F368-C83A-AB56-676B-0A30C8917CA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138"/>
          <a:stretch/>
        </p:blipFill>
        <p:spPr bwMode="auto">
          <a:xfrm>
            <a:off x="10027219" y="-76961"/>
            <a:ext cx="2503739" cy="1231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010308-00BA-3DA4-941D-8319F44EE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41" y="838899"/>
            <a:ext cx="5050347" cy="2249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ECCED6-1FFC-DDD8-E47D-BB2F5D058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107" y="2534260"/>
            <a:ext cx="9328558" cy="38798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12421E-EEAA-7362-8D0F-A60FC0E8720A}"/>
              </a:ext>
            </a:extLst>
          </p:cNvPr>
          <p:cNvSpPr txBox="1"/>
          <p:nvPr/>
        </p:nvSpPr>
        <p:spPr>
          <a:xfrm>
            <a:off x="5855517" y="896323"/>
            <a:ext cx="474816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Создание чатов организации.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Связь учетной записи в ЭШ с учетной записью СФЕРУМ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Переход в режим видеозвонка для участников чатов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Ссылки на чаты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876AC7-C064-E1E5-D53C-F35E1FBCF851}"/>
              </a:ext>
            </a:extLst>
          </p:cNvPr>
          <p:cNvSpPr txBox="1"/>
          <p:nvPr/>
        </p:nvSpPr>
        <p:spPr>
          <a:xfrm>
            <a:off x="595617" y="3769402"/>
            <a:ext cx="2583810" cy="15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Чат класса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Учительский чат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Родительский чат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Чат по предмету</a:t>
            </a:r>
          </a:p>
        </p:txBody>
      </p:sp>
    </p:spTree>
    <p:extLst>
      <p:ext uri="{BB962C8B-B14F-4D97-AF65-F5344CB8AC3E}">
        <p14:creationId xmlns:p14="http://schemas.microsoft.com/office/powerpoint/2010/main" val="190536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B1115-3286-14C2-57A6-EB4466D7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Интеграция Электронной школы с Мини </a:t>
            </a:r>
            <a:r>
              <a:rPr lang="ru-RU" sz="3100" dirty="0">
                <a:solidFill>
                  <a:srgbClr val="002060"/>
                </a:solidFill>
                <a:ea typeface="Times New Roman" panose="02020603050405020304" pitchFamily="18" charset="0"/>
              </a:rPr>
              <a:t>А</a:t>
            </a:r>
            <a:r>
              <a:rPr lang="ru-RU" sz="31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ппом ВК</a:t>
            </a:r>
            <a:br>
              <a:rPr lang="ru-RU" sz="1800" dirty="0">
                <a:effectLst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7335AA-38B2-0BC2-B40D-CAC2D845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F9D92F-F522-96C4-695B-3CDDCE1FE7A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138"/>
          <a:stretch/>
        </p:blipFill>
        <p:spPr bwMode="auto">
          <a:xfrm>
            <a:off x="10027219" y="-76961"/>
            <a:ext cx="2503739" cy="1231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921FE941-06FA-603A-CC04-E8562D20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546" y="1343817"/>
            <a:ext cx="2608444" cy="5345475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553165-12DA-63ED-90E4-E446869C9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524" y="1187450"/>
            <a:ext cx="2676525" cy="55340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AA3A1B-E8D8-39B8-8CB3-DB6082289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882" y="1088593"/>
            <a:ext cx="2657475" cy="56007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B955A1-27DC-B051-FE72-D3ECC8707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1816" y="1187450"/>
            <a:ext cx="25241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FEE07-BE50-4282-527C-EC32E9E7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Услуга Запись в 1 класс первая и вторая волна (ЕПГУ)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973FFB-F12A-CC47-869D-32C1A73D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7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1C4846-70E7-4CCC-7134-18E6E26AB9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138"/>
          <a:stretch/>
        </p:blipFill>
        <p:spPr bwMode="auto">
          <a:xfrm>
            <a:off x="10027219" y="-76961"/>
            <a:ext cx="2503739" cy="1231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74302D-B12D-D094-1212-5E91802D0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5557"/>
            <a:ext cx="10259735" cy="52232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C1FE45-40F8-F6FC-DC0C-A8C9F0664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35" y="991363"/>
            <a:ext cx="2316621" cy="5866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5689A7-6315-3B62-643A-C3D6D54AC2BD}"/>
              </a:ext>
            </a:extLst>
          </p:cNvPr>
          <p:cNvSpPr txBox="1"/>
          <p:nvPr/>
        </p:nvSpPr>
        <p:spPr>
          <a:xfrm>
            <a:off x="75501" y="6102443"/>
            <a:ext cx="963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Реализована услуга «Перевод в новую школу и запись в 10 класс (ЕПГУ)</a:t>
            </a:r>
          </a:p>
        </p:txBody>
      </p:sp>
    </p:spTree>
    <p:extLst>
      <p:ext uri="{BB962C8B-B14F-4D97-AF65-F5344CB8AC3E}">
        <p14:creationId xmlns:p14="http://schemas.microsoft.com/office/powerpoint/2010/main" val="181755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D9FFF-21A8-B54B-62D1-98AE0E5A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Личный кабинет родителя/ученика в Электронной школе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43599E-21B8-C032-C0B2-5DD505EE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B2B94D-F91C-5C0E-1821-1BD82F517A9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138"/>
          <a:stretch/>
        </p:blipFill>
        <p:spPr bwMode="auto">
          <a:xfrm>
            <a:off x="10027219" y="-76961"/>
            <a:ext cx="2503739" cy="1231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1F0594-C68F-C63F-1CA4-FD9C61C3E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3902"/>
            <a:ext cx="12192000" cy="5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7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90546A-A63D-6927-655D-07B4A20C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2C6-86EE-47BA-AC2C-853FD29859F2}" type="slidenum">
              <a:rPr lang="ru-RU" smtClean="0"/>
              <a:t>9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85758-5AED-82CF-AC86-9FDE56560A4B}"/>
              </a:ext>
            </a:extLst>
          </p:cNvPr>
          <p:cNvSpPr txBox="1"/>
          <p:nvPr/>
        </p:nvSpPr>
        <p:spPr>
          <a:xfrm>
            <a:off x="499730" y="546513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C3FFF4-B557-8ED9-C60A-257A70C8405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138"/>
          <a:stretch/>
        </p:blipFill>
        <p:spPr bwMode="auto">
          <a:xfrm>
            <a:off x="10027219" y="-76961"/>
            <a:ext cx="2503739" cy="1231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C9309A-8AB8-7FDA-8C16-F603ECBEB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5800"/>
            <a:ext cx="12192000" cy="384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E0440D-0DD6-F1A9-BE12-EF205BDD2D39}"/>
              </a:ext>
            </a:extLst>
          </p:cNvPr>
          <p:cNvSpPr txBox="1"/>
          <p:nvPr/>
        </p:nvSpPr>
        <p:spPr>
          <a:xfrm>
            <a:off x="499730" y="397148"/>
            <a:ext cx="9172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Личный кабинет родителя/ученика в Электронной школе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628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472</Words>
  <Application>Microsoft Office PowerPoint</Application>
  <PresentationFormat>Широкоэкранный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Akzidenz-Grotesk Pro</vt:lpstr>
      <vt:lpstr>Arial</vt:lpstr>
      <vt:lpstr>Calibri</vt:lpstr>
      <vt:lpstr>Calibri Light</vt:lpstr>
      <vt:lpstr>Times New Roman</vt:lpstr>
      <vt:lpstr>Тема Office</vt:lpstr>
      <vt:lpstr>Развитие региональной государственной информационной системы Электронная система образования Пензенской области в 2023-2024 гг.</vt:lpstr>
      <vt:lpstr>Интеграция Электронной школы с ЕСИА</vt:lpstr>
      <vt:lpstr>Интеграция Электронной школы с разделом ЕПГУ  «Школьное портфолио» </vt:lpstr>
      <vt:lpstr>Интеграция Электронной школы и Электронного колледжа с  государственным информационным ресурсом Воинского учета  </vt:lpstr>
      <vt:lpstr>Интеграция Электронной школы с СФЕРУМ</vt:lpstr>
      <vt:lpstr>Интеграция Электронной школы с Мини Аппом ВК </vt:lpstr>
      <vt:lpstr>Услуга Запись в 1 класс первая и вторая волна (ЕПГУ)</vt:lpstr>
      <vt:lpstr>Личный кабинет родителя/ученика в Электронной школе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Митрохина</dc:creator>
  <cp:lastModifiedBy>Ольга Шабатина</cp:lastModifiedBy>
  <cp:revision>34</cp:revision>
  <dcterms:created xsi:type="dcterms:W3CDTF">2021-08-05T12:38:25Z</dcterms:created>
  <dcterms:modified xsi:type="dcterms:W3CDTF">2023-08-09T07:42:47Z</dcterms:modified>
</cp:coreProperties>
</file>