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15" r:id="rId1"/>
  </p:sldMasterIdLst>
  <p:sldIdLst>
    <p:sldId id="302" r:id="rId2"/>
    <p:sldId id="366" r:id="rId3"/>
    <p:sldId id="367" r:id="rId4"/>
    <p:sldId id="369" r:id="rId5"/>
    <p:sldId id="370" r:id="rId6"/>
    <p:sldId id="368" r:id="rId7"/>
    <p:sldId id="371" r:id="rId8"/>
    <p:sldId id="257" r:id="rId9"/>
    <p:sldId id="259" r:id="rId10"/>
    <p:sldId id="260" r:id="rId11"/>
    <p:sldId id="262" r:id="rId12"/>
    <p:sldId id="343" r:id="rId13"/>
    <p:sldId id="344" r:id="rId14"/>
    <p:sldId id="345" r:id="rId15"/>
    <p:sldId id="346" r:id="rId16"/>
    <p:sldId id="347" r:id="rId17"/>
    <p:sldId id="348" r:id="rId18"/>
    <p:sldId id="381" r:id="rId19"/>
    <p:sldId id="352" r:id="rId20"/>
    <p:sldId id="382" r:id="rId21"/>
    <p:sldId id="353" r:id="rId22"/>
    <p:sldId id="354" r:id="rId23"/>
    <p:sldId id="383" r:id="rId24"/>
    <p:sldId id="355" r:id="rId25"/>
    <p:sldId id="384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04" r:id="rId36"/>
    <p:sldId id="365" r:id="rId37"/>
    <p:sldId id="307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E36636D-D922-432D-A958-524484B5923D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ЕГЭ по информатике: 2015 и далее…</a:t>
            </a:r>
            <a:endParaRPr lang="ru-RU" sz="1400" i="1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К.Ю. Поляков, 2015 	</a:t>
            </a:r>
            <a:r>
              <a:rPr lang="en-US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363EFFB4-0A0B-4090-975D-7DD0DB7FCE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ЕГЭ по информатике: 2015 и далее…</a:t>
            </a:r>
            <a:endParaRPr lang="ru-RU" sz="1400" i="1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К.Ю. Поляков, 2015 	</a:t>
            </a:r>
            <a:r>
              <a:rPr lang="en-US" sz="14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1651" y="795338"/>
            <a:ext cx="1128606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4291" y="301272"/>
            <a:ext cx="11168109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38733" y="-20638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363EFFB4-0A0B-4090-975D-7DD0DB7FCE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6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5C983E-8E94-4828-B398-5F4E1EDD60C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DAE5A8-D4F9-4C48-BB9A-A30A5FAA8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9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915" y="2825387"/>
            <a:ext cx="8229600" cy="1894362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Анализ итогов ОГЭ и ЕГЭ 202</a:t>
            </a:r>
            <a:r>
              <a:rPr lang="en-US" sz="6000" dirty="0"/>
              <a:t>3</a:t>
            </a:r>
            <a:r>
              <a:rPr lang="ru-RU" sz="6000" dirty="0"/>
              <a:t> года </a:t>
            </a:r>
            <a:br>
              <a:rPr lang="ru-RU" sz="6000" dirty="0"/>
            </a:br>
            <a:r>
              <a:rPr lang="ru-RU" sz="6000" dirty="0"/>
              <a:t>по информатике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13" y="91902"/>
            <a:ext cx="12439346" cy="471086"/>
          </a:xfrm>
        </p:spPr>
        <p:txBody>
          <a:bodyPr>
            <a:noAutofit/>
          </a:bodyPr>
          <a:lstStyle/>
          <a:p>
            <a:r>
              <a:rPr lang="ru-RU" sz="3600" dirty="0"/>
              <a:t>Основные результаты ЕГЭ по</a:t>
            </a:r>
            <a:r>
              <a:rPr lang="en-US" sz="3600" dirty="0"/>
              <a:t> </a:t>
            </a:r>
            <a:r>
              <a:rPr lang="ru-RU" sz="3600" dirty="0"/>
              <a:t>информатике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43043"/>
              </p:ext>
            </p:extLst>
          </p:nvPr>
        </p:nvGraphicFramePr>
        <p:xfrm>
          <a:off x="288113" y="562989"/>
          <a:ext cx="11903886" cy="62950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5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0225">
                <a:tc rowSpan="2"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</a:rPr>
                        <a:t>Участников, набравших балл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Субъект Российской Федерации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126"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 ниже минимального балла, %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5,84%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11,15 %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10,36 %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80"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от 61 до 80 баллов, %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34,54%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37,49 %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36,10 %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977"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от 81 до 99 баллов, %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15,46%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16,01 %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10,26 %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977">
                <a:tc>
                  <a:txBody>
                    <a:bodyPr/>
                    <a:lstStyle/>
                    <a:p>
                      <a:pPr algn="just"/>
                      <a:r>
                        <a:rPr lang="ru-RU" sz="2400">
                          <a:effectLst/>
                        </a:rPr>
                        <a:t>100 баллов, чел.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0,11%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,21%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0263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Средний тестовый балл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61,8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29666"/>
              </p:ext>
            </p:extLst>
          </p:nvPr>
        </p:nvGraphicFramePr>
        <p:xfrm>
          <a:off x="1" y="0"/>
          <a:ext cx="12191999" cy="6774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09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задания в КИМ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выполнения задания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в субъекте Российской 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минимального до 60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61 до 80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81 до 100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представлять и считывать данные в разных типах информационных моделей (схемы, карты, таблицы, графики и формулы)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93,6 %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строить таблицы истинности и логические схемы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поиска информации в реляционных базах данных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7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кодировать и декодировать информацию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98,0 %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36788" y="2284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18882"/>
              </p:ext>
            </p:extLst>
          </p:nvPr>
        </p:nvGraphicFramePr>
        <p:xfrm>
          <a:off x="0" y="0"/>
          <a:ext cx="12039599" cy="6959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9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задания в КИМ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Процент выполнения задания 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 субъекте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не преодолев-ших минималь-ный 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минимального до 60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61 до 80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81 до 100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Формальное исполнение простого алгоритма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85,3 %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Знание основных конструкций языка программирования, понятия переменной, оператора присваивания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77,5 %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определять объём памяти, необходимый для хранения графической и звуковой информации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8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Знание основных понятий и методов, используемых при измерении количества информации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44" marR="340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38,4 %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76,5 %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90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36788" y="2284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3696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3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3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6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задания в КИМ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Процент выполнения задания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в субъекте Российской Федерации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минимального до 60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61 до 80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группе от 81 до 100 </a:t>
                      </a:r>
                      <a:r>
                        <a:rPr lang="ru-RU" sz="1600" dirty="0" err="1">
                          <a:effectLst/>
                        </a:rPr>
                        <a:t>т.б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обрабатывать числовую информацию в электронных таблицах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Информационный поиск средствами операционной системы или текстового процессора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9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подсчитывать информационный объём сообщения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исполнить алгоритм для конкретного исполнителя с фиксированным набором команд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94,1 %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2725" y="1674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237115"/>
              </p:ext>
            </p:extLst>
          </p:nvPr>
        </p:nvGraphicFramePr>
        <p:xfrm>
          <a:off x="0" y="0"/>
          <a:ext cx="12191999" cy="6971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24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задания в КИМ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Процент выполнения задания 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 субъекте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минимального до 60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61 до 80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81 до 100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3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представлять и считывать данные в разных типах информационных моделей (схемы, карты, таблицы, графики и формулы)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Знание позиционных систем счисления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7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Знание основных понятий и законов математической логики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Вычисление рекуррентных выражений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8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36788" y="2284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51598"/>
              </p:ext>
            </p:extLst>
          </p:nvPr>
        </p:nvGraphicFramePr>
        <p:xfrm>
          <a:off x="0" y="0"/>
          <a:ext cx="12192000" cy="6894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9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29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задания в КИМ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Процент выполнения задания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в субъекте Российской 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минимального до 60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61 до 80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81 до 100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составить алгоритм обработки числовой последовательности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5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использовать электронные таблицы для обработки целочисленных данных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анализировать алгоритм логической игры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найти выигрышную стратегию игры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97,1 %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62250" y="1903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6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36788" y="2284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85628"/>
              </p:ext>
            </p:extLst>
          </p:nvPr>
        </p:nvGraphicFramePr>
        <p:xfrm>
          <a:off x="0" y="0"/>
          <a:ext cx="12192000" cy="7016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1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задания в КИМ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Проверяемые элементы содержания / умения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Процент выполнения задания 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 субъекте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минимального до 60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61 до 80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81 до 100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 построить дерево игры по заданному алгоритму и найти выигрышную стратегию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анализировать алгоритм, содержащий ветвление и цикл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8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анализировать результат исполнения алгоритма, содержащего ветвление и цикл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1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создавать собственные программы (10–20 строк) для обработки символьной информации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1" marR="330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57,8 %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54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06408"/>
              </p:ext>
            </p:extLst>
          </p:nvPr>
        </p:nvGraphicFramePr>
        <p:xfrm>
          <a:off x="0" y="0"/>
          <a:ext cx="12191999" cy="688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2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2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задания в КИМ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Проверяемые элементы содержания / умения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Процент выполнения задания 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 субъекте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минимального до 60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61 до 80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группе от 81 до 100 т.б.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создавать собственные программы (10–20 строк) для обработки целочисленной информации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обрабатывать целочисленную информацию с использованием сортировки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создавать собственные программы (20–40 строк) для анализа числовых последовательностей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36,8 %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9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40"/>
            <a:ext cx="10896600" cy="5925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8500" y="0"/>
            <a:ext cx="3943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ДЕМО 2024</a:t>
            </a:r>
          </a:p>
        </p:txBody>
      </p:sp>
    </p:spTree>
    <p:extLst>
      <p:ext uri="{BB962C8B-B14F-4D97-AF65-F5344CB8AC3E}">
        <p14:creationId xmlns:p14="http://schemas.microsoft.com/office/powerpoint/2010/main" val="213924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922" y="3149071"/>
            <a:ext cx="12176272" cy="24956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164"/>
            <a:ext cx="12180688" cy="2147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7500" y="1809750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1900" y="2479411"/>
            <a:ext cx="3943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ДЕМО 2024</a:t>
            </a:r>
          </a:p>
        </p:txBody>
      </p:sp>
    </p:spTree>
    <p:extLst>
      <p:ext uri="{BB962C8B-B14F-4D97-AF65-F5344CB8AC3E}">
        <p14:creationId xmlns:p14="http://schemas.microsoft.com/office/powerpoint/2010/main" val="209524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25" y="-195625"/>
            <a:ext cx="9956800" cy="1143000"/>
          </a:xfrm>
        </p:spPr>
        <p:txBody>
          <a:bodyPr/>
          <a:lstStyle/>
          <a:p>
            <a:pPr algn="ctr"/>
            <a:r>
              <a:rPr lang="ru-RU" b="1" dirty="0"/>
              <a:t>Динамика результатов ОГЭ по предмету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37" y="947374"/>
            <a:ext cx="11665754" cy="2710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5" y="3657599"/>
            <a:ext cx="11812012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0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2" y="233288"/>
            <a:ext cx="11595953" cy="1957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7500" y="1809750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3437085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06" y="4647434"/>
            <a:ext cx="11636255" cy="15178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06" y="308832"/>
            <a:ext cx="11932416" cy="3158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01134" y="1489166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99024" y="4005134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83%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06" y="4342627"/>
            <a:ext cx="1504058" cy="431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29" y="41794"/>
            <a:ext cx="1450131" cy="4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6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35"/>
            <a:ext cx="12202120" cy="2739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06050" y="2705100"/>
            <a:ext cx="1352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64%</a:t>
            </a:r>
          </a:p>
        </p:txBody>
      </p:sp>
    </p:spTree>
    <p:extLst>
      <p:ext uri="{BB962C8B-B14F-4D97-AF65-F5344CB8AC3E}">
        <p14:creationId xmlns:p14="http://schemas.microsoft.com/office/powerpoint/2010/main" val="71065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197"/>
            <a:ext cx="12075760" cy="5706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91800" y="1809750"/>
            <a:ext cx="1352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34%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7" y="266700"/>
            <a:ext cx="1610968" cy="4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6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71"/>
            <a:ext cx="12192000" cy="2949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7500" y="1809750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618" y="2194470"/>
            <a:ext cx="3943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ДЕМО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09901"/>
            <a:ext cx="12192001" cy="33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68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6" y="0"/>
            <a:ext cx="11442493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3150" y="792659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49%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068" y="3124200"/>
            <a:ext cx="3943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ДЕМО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4120"/>
          <a:stretch/>
        </p:blipFill>
        <p:spPr>
          <a:xfrm>
            <a:off x="0" y="4324350"/>
            <a:ext cx="12192000" cy="21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9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78526" cy="2343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54165" y="660057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51%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72019" y="4798541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64%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160"/>
            <a:ext cx="12192000" cy="34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3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528" y="897924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15%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1" y="2419251"/>
            <a:ext cx="1692348" cy="488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9919" y="2907712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19%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63"/>
            <a:ext cx="7829550" cy="2859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70" y="2937173"/>
            <a:ext cx="7536579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7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" y="4966857"/>
            <a:ext cx="11710293" cy="1719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45753" cy="2724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25150" y="1362265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78%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7150" y="3378179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25150" y="5840560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53%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79" y="2724530"/>
            <a:ext cx="6306430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2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60194" cy="5314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50444" y="3655810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60%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9451"/>
          <a:stretch/>
        </p:blipFill>
        <p:spPr>
          <a:xfrm>
            <a:off x="0" y="5314950"/>
            <a:ext cx="10250444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6844" y="6088559"/>
            <a:ext cx="3943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ДЕМО 2024</a:t>
            </a:r>
          </a:p>
        </p:txBody>
      </p:sp>
    </p:spTree>
    <p:extLst>
      <p:ext uri="{BB962C8B-B14F-4D97-AF65-F5344CB8AC3E}">
        <p14:creationId xmlns:p14="http://schemas.microsoft.com/office/powerpoint/2010/main" val="293887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27"/>
            <a:ext cx="11963400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2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6" y="285556"/>
            <a:ext cx="11846858" cy="4629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2055" y="1398838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ru-RU" sz="4400" b="1" dirty="0">
                <a:solidFill>
                  <a:srgbClr val="FF0000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2752469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74222" y="476249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12%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2" y="257144"/>
            <a:ext cx="1467055" cy="4382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5806"/>
            <a:ext cx="11830050" cy="23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77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94491" y="1288657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42%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58200" cy="46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0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37755" y="1132138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3,6%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7" y="261918"/>
            <a:ext cx="1390844" cy="276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4544"/>
            <a:ext cx="8222386" cy="56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7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37755" y="1132138"/>
            <a:ext cx="146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4,8%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7" y="142857"/>
            <a:ext cx="1343212" cy="2476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1"/>
            <a:ext cx="8077200" cy="59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17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334902"/>
            <a:ext cx="11209742" cy="27608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41" y="472722"/>
            <a:ext cx="11168109" cy="47108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Школы, которым надо особо обратить внимание на ЕГЭ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81918"/>
              </p:ext>
            </p:extLst>
          </p:nvPr>
        </p:nvGraphicFramePr>
        <p:xfrm>
          <a:off x="0" y="943808"/>
          <a:ext cx="12192000" cy="5513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не достигших минимального балла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 61 до 80 баллов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 81 до 100 баллов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2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МБОУ СОШ № 27 г. Пензы, г. Пенза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50,0 % (1 из 2)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50,0 % (1 из 2)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МБОУ СОШ № 11 г. Пензы, г. Пенза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33,3 % (3 из 9)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44,4 % (4 из 9)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22,2 % (2 из 9)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МБОУ СОШ № 78 г. Пензы, г. Пенза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33,3 % (1 из 3)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66,7 % (2 из 3)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 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МБОУ "Кадетская школа по делам ГОЧС № 70" г. Пензы имени 70-летия Победы в </a:t>
                      </a:r>
                      <a:r>
                        <a:rPr lang="ru-RU" sz="2000" u="none" strike="noStrike" dirty="0" err="1">
                          <a:effectLst/>
                        </a:rPr>
                        <a:t>ВОв</a:t>
                      </a:r>
                      <a:r>
                        <a:rPr lang="ru-RU" sz="2000" u="none" strike="noStrike" dirty="0">
                          <a:effectLst/>
                        </a:rPr>
                        <a:t>, г. Пенза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33,3 % (1 из 3)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33,3 % (1 из 3)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33,3 % (1 из 3)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МБОУ СОШ № 26 города Пензы имени В.С. Гризодубовой, г. Пенза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28,6 % (2 из 7)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28,6 % (2 из 7)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42,9 % (3 из 7)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9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МБОУ классическая гимназия №1 им. В.Г. Белинского г. Пензы, г. Пенза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25,0 % (2 из 8)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37,5 % (3 из 8)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37,5 % (3 из 8)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МБОУ СОШ № 51 г. Пензы, г. Пенза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25,0 % (2 из 8)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50,0 % (4 из 8)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25,0 % (2 из 8)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МБОУ СОШ № 49 г. Пензы, г. Пенза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25,0 % (3 из 12)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41,7 % (5 из 12)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25,0 % (3 из 12)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25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737" y="2224385"/>
            <a:ext cx="83840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 в работе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новом учебном году!</a:t>
            </a:r>
          </a:p>
        </p:txBody>
      </p:sp>
    </p:spTree>
    <p:extLst>
      <p:ext uri="{BB962C8B-B14F-4D97-AF65-F5344CB8AC3E}">
        <p14:creationId xmlns:p14="http://schemas.microsoft.com/office/powerpoint/2010/main" val="33836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95278733"/>
              </p:ext>
            </p:extLst>
          </p:nvPr>
        </p:nvGraphicFramePr>
        <p:xfrm>
          <a:off x="24714" y="0"/>
          <a:ext cx="12192000" cy="6676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3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3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задания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в КИМ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сложности задания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процент выполнения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Процент выполнения по региону в группах,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получивших отметку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«2»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«3»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«4»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«5»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Оценивать объём памяти, необходимый для хранения текстовых данных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базовый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Уметь декодировать кодовую последовательность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базовый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37,4 %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Определять истинность составного высказывания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базовый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4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Анализировать простейшие модели объектов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базовый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63,9 %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84,7 %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Анализировать простые алгоритмы для конкретного исполнителя с фиксированным набором команд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базовый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91,2 %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Формально исполнять алгоритмы, записанные на языке программирования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базовый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63,5 %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87,7 %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56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92140805"/>
              </p:ext>
            </p:extLst>
          </p:nvPr>
        </p:nvGraphicFramePr>
        <p:xfrm>
          <a:off x="24714" y="0"/>
          <a:ext cx="12192000" cy="6319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3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задания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в КИМ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сложности задания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процент выполнения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Процент выполнения по региону в группах,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получивших отметку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«2»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«3»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«4»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«5»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Знать принципы адресации в сети Интернет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базовый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77,3 %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93,9 %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97,9 %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Понимать принципы поиска информации в Интернете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повышенный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86,3 %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37,4 %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81,3 %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93,9 %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98,2 %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Умение анализировать информацию, представленную в виде схем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повышенный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25,7 %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75,5 %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90,9 %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95,9 %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Записывать числа в различных системах счисления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базовый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63,9 %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84,7 %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94,3 %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Поиск информации в файлах и каталогах компьютера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базовый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74,8 %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91,2 %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Определение количества и информационного объёма файлов, отобранных по некоторому условию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базовый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49,8 %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63,5 %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87,7 %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65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4498904"/>
              </p:ext>
            </p:extLst>
          </p:nvPr>
        </p:nvGraphicFramePr>
        <p:xfrm>
          <a:off x="24714" y="0"/>
          <a:ext cx="12192000" cy="6055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3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задания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в КИМ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Проверяемые элементы содержания / умения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сложности задания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rowSpan="2"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процент выполнения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Процент выполнения по региону в группах,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получивших отметку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«2»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«3»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«4»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«5»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Создавать презентации (вариант задания 13.1) или создавать текстовый документ (вариант задания 13.2)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повышенный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58,9 %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35,6 %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78,9 %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96,7 %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Умение проводить обработку большого массива данных с использованием средств электронной таблицы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высокий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77,2 %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15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Создавать и выполнять программы для заданного исполнителя (вариант задания 15.1) или на универсальном языке программирования (вариант задания 15.2)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-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высокий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9" marR="42099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5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350" y="-296862"/>
            <a:ext cx="9956800" cy="1143000"/>
          </a:xfrm>
        </p:spPr>
        <p:txBody>
          <a:bodyPr/>
          <a:lstStyle/>
          <a:p>
            <a:pPr algn="ctr"/>
            <a:r>
              <a:rPr lang="ru-RU" dirty="0"/>
              <a:t>Обратить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14199" y="-1644569"/>
            <a:ext cx="5853644" cy="108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0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835150" y="301625"/>
            <a:ext cx="8375650" cy="471488"/>
          </a:xfrm>
        </p:spPr>
        <p:txBody>
          <a:bodyPr>
            <a:normAutofit fontScale="90000"/>
          </a:bodyPr>
          <a:lstStyle/>
          <a:p>
            <a:endParaRPr lang="ru-RU" altLang="ru-RU"/>
          </a:p>
        </p:txBody>
      </p:sp>
      <p:sp>
        <p:nvSpPr>
          <p:cNvPr id="675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123000-1EDF-4E91-A588-D383DE066337}" type="slidenum">
              <a:rPr lang="ru-RU" altLang="ru-RU"/>
              <a:pPr/>
              <a:t>8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97735"/>
              </p:ext>
            </p:extLst>
          </p:nvPr>
        </p:nvGraphicFramePr>
        <p:xfrm>
          <a:off x="8585" y="301625"/>
          <a:ext cx="12183415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/>
                        <a:t>2021-202</a:t>
                      </a:r>
                      <a:r>
                        <a:rPr lang="en-US" sz="3600" dirty="0"/>
                        <a:t>3</a:t>
                      </a:r>
                      <a:endParaRPr lang="ru-RU" sz="36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/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223">
                <a:tc>
                  <a:txBody>
                    <a:bodyPr/>
                    <a:lstStyle/>
                    <a:p>
                      <a:r>
                        <a:rPr lang="ru-RU" sz="3600" dirty="0"/>
                        <a:t>Всего – 570</a:t>
                      </a:r>
                    </a:p>
                    <a:p>
                      <a:r>
                        <a:rPr lang="ru-RU" sz="3600" dirty="0"/>
                        <a:t>Средний бал – </a:t>
                      </a:r>
                      <a:r>
                        <a:rPr lang="ru-RU" sz="3600" b="1" u="sng" dirty="0"/>
                        <a:t>58,8</a:t>
                      </a:r>
                    </a:p>
                    <a:p>
                      <a:r>
                        <a:rPr lang="ru-RU" sz="3600" dirty="0"/>
                        <a:t>Процент не –прошедших порог – 8,07%</a:t>
                      </a:r>
                    </a:p>
                    <a:p>
                      <a:r>
                        <a:rPr lang="ru-RU" sz="3600" b="1" u="sng" dirty="0"/>
                        <a:t>46 человек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Всего – 517</a:t>
                      </a:r>
                    </a:p>
                    <a:p>
                      <a:r>
                        <a:rPr lang="ru-RU" sz="3600" dirty="0"/>
                        <a:t>Средний бал – 60,5</a:t>
                      </a:r>
                    </a:p>
                    <a:p>
                      <a:r>
                        <a:rPr lang="ru-RU" sz="3600" dirty="0"/>
                        <a:t>Процент не - прошедших порог – 8,51%</a:t>
                      </a:r>
                    </a:p>
                    <a:p>
                      <a:r>
                        <a:rPr lang="ru-RU" sz="3600" b="1" u="sng" dirty="0"/>
                        <a:t>44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Всего – 533</a:t>
                      </a:r>
                    </a:p>
                    <a:p>
                      <a:r>
                        <a:rPr lang="ru-RU" sz="3600" dirty="0"/>
                        <a:t>Средний бал – 61,8</a:t>
                      </a:r>
                    </a:p>
                    <a:p>
                      <a:r>
                        <a:rPr lang="ru-RU" sz="3600" dirty="0"/>
                        <a:t>Процент не - прошедших порог – 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Всего – 547</a:t>
                      </a:r>
                    </a:p>
                    <a:p>
                      <a:r>
                        <a:rPr lang="ru-RU" sz="3600" dirty="0"/>
                        <a:t>Средний бал – 61,9</a:t>
                      </a:r>
                    </a:p>
                    <a:p>
                      <a:r>
                        <a:rPr lang="ru-RU" sz="3600" dirty="0"/>
                        <a:t>Процент не - прошедших порог – 11,8%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13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1835150" y="301625"/>
            <a:ext cx="8375650" cy="471488"/>
          </a:xfrm>
        </p:spPr>
        <p:txBody>
          <a:bodyPr>
            <a:noAutofit/>
          </a:bodyPr>
          <a:lstStyle/>
          <a:p>
            <a:r>
              <a:rPr lang="ru-RU" altLang="ru-RU" sz="4000" dirty="0"/>
              <a:t>Лучшие результаты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1909764" y="1227139"/>
            <a:ext cx="7964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39133"/>
              </p:ext>
            </p:extLst>
          </p:nvPr>
        </p:nvGraphicFramePr>
        <p:xfrm>
          <a:off x="133350" y="773113"/>
          <a:ext cx="11901957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4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2020-2021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60"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баллов – нет в г. Пенза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 баллов – нет</a:t>
                      </a:r>
                      <a:endParaRPr kumimoji="0" lang="ru-RU" sz="20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баллов – 3 человека (гимназия №6 и гимназия</a:t>
                      </a:r>
                      <a:r>
                        <a:rPr kumimoji="0"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№13)</a:t>
                      </a:r>
                      <a:endParaRPr kumimoji="0"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 балла – 6 человек</a:t>
                      </a:r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баллов – нет</a:t>
                      </a: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 баллов – 2 человека </a:t>
                      </a: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(гимназия  44,</a:t>
                      </a:r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13)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баллов – 5 человек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 балла – 11 человек</a:t>
                      </a:r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баллов – 1 человек </a:t>
                      </a: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гимназия №1)  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 баллов – 2 человека </a:t>
                      </a:r>
                      <a:r>
                        <a:rPr kumimoji="0"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(гимназия 6,</a:t>
                      </a:r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13)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баллов – 5 человек</a:t>
                      </a:r>
                    </a:p>
                    <a:p>
                      <a:r>
                        <a:rPr kumimoji="0"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 балла – 9 человек</a:t>
                      </a:r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745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5066</TotalTime>
  <Words>1986</Words>
  <Application>Microsoft Office PowerPoint</Application>
  <PresentationFormat>Широкоэкранный</PresentationFormat>
  <Paragraphs>540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MS Mincho</vt:lpstr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Анализ итогов ОГЭ и ЕГЭ 2023 года  по информатике</vt:lpstr>
      <vt:lpstr>Динамика результатов ОГЭ по предмету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Обратить внимание</vt:lpstr>
      <vt:lpstr>Презентация PowerPoint</vt:lpstr>
      <vt:lpstr>Лучшие результаты</vt:lpstr>
      <vt:lpstr>Основные результаты ЕГЭ по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Школы, которым надо особо обратить внимание на ЕГЭ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Акчурина</dc:creator>
  <cp:lastModifiedBy>Буянова С. А.</cp:lastModifiedBy>
  <cp:revision>228</cp:revision>
  <dcterms:created xsi:type="dcterms:W3CDTF">2015-09-18T10:42:39Z</dcterms:created>
  <dcterms:modified xsi:type="dcterms:W3CDTF">2023-08-30T07:03:19Z</dcterms:modified>
</cp:coreProperties>
</file>