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9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01" r:id="rId30"/>
    <p:sldId id="302" r:id="rId31"/>
    <p:sldId id="303" r:id="rId32"/>
    <p:sldId id="304" r:id="rId33"/>
    <p:sldId id="305" r:id="rId34"/>
    <p:sldId id="306" r:id="rId35"/>
    <p:sldId id="284" r:id="rId36"/>
    <p:sldId id="307" r:id="rId37"/>
    <p:sldId id="285" r:id="rId38"/>
    <p:sldId id="308" r:id="rId39"/>
    <p:sldId id="309" r:id="rId40"/>
    <p:sldId id="310" r:id="rId41"/>
    <p:sldId id="287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286" r:id="rId53"/>
    <p:sldId id="289" r:id="rId54"/>
    <p:sldId id="288" r:id="rId55"/>
  </p:sldIdLst>
  <p:sldSz cx="12192000" cy="6858000"/>
  <p:notesSz cx="6858000" cy="9144000"/>
  <p:embeddedFontLst>
    <p:embeddedFont>
      <p:font typeface="Raleway Medium" panose="020B0604020202020204" charset="-52"/>
      <p:regular r:id="rId57"/>
      <p:bold r:id="rId58"/>
      <p:italic r:id="rId59"/>
      <p:boldItalic r:id="rId60"/>
    </p:embeddedFont>
    <p:embeddedFont>
      <p:font typeface="Raleway" panose="020B0604020202020204" charset="-52"/>
      <p:regular r:id="rId61"/>
      <p:bold r:id="rId62"/>
      <p:italic r:id="rId63"/>
      <p:bold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5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gowP99oR2A2P3jFj4TaqJ+rc2h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90E"/>
    <a:srgbClr val="00732F"/>
    <a:srgbClr val="7134BC"/>
    <a:srgbClr val="D64815"/>
    <a:srgbClr val="A08209"/>
    <a:srgbClr val="008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8DE842-0DCF-44B2-90E3-A4E7FDBB726B}">
  <a:tblStyle styleId="{848DE842-0DCF-44B2-90E3-A4E7FDBB726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>
        <p:guide orient="horz" pos="2160"/>
        <p:guide pos="3840"/>
        <p:guide orient="horz" pos="34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800" dirty="0">
                <a:solidFill>
                  <a:schemeClr val="tx1"/>
                </a:solidFill>
              </a:rPr>
              <a:t>ИТОГИ олимпиады </a:t>
            </a:r>
            <a:r>
              <a:rPr lang="ru-RU" sz="2800" dirty="0">
                <a:solidFill>
                  <a:srgbClr val="8A990E"/>
                </a:solidFill>
              </a:rPr>
              <a:t>«Сурские ласточки»,</a:t>
            </a: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% выполнения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066760327754439E-2"/>
          <c:y val="0.1724765518899759"/>
          <c:w val="0.97560690909417902"/>
          <c:h val="0.737890702639597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выполнения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8D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A19-4C2A-8C4D-D8F7BE4B68F7}"/>
              </c:ext>
            </c:extLst>
          </c:dPt>
          <c:dPt>
            <c:idx val="1"/>
            <c:invertIfNegative val="0"/>
            <c:bubble3D val="0"/>
            <c:spPr>
              <a:solidFill>
                <a:srgbClr val="A0820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A19-4C2A-8C4D-D8F7BE4B68F7}"/>
              </c:ext>
            </c:extLst>
          </c:dPt>
          <c:dPt>
            <c:idx val="2"/>
            <c:invertIfNegative val="0"/>
            <c:bubble3D val="0"/>
            <c:spPr>
              <a:solidFill>
                <a:srgbClr val="D6481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A19-4C2A-8C4D-D8F7BE4B68F7}"/>
              </c:ext>
            </c:extLst>
          </c:dPt>
          <c:dPt>
            <c:idx val="3"/>
            <c:invertIfNegative val="0"/>
            <c:bubble3D val="0"/>
            <c:spPr>
              <a:solidFill>
                <a:srgbClr val="7134B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8A19-4C2A-8C4D-D8F7BE4B68F7}"/>
              </c:ext>
            </c:extLst>
          </c:dPt>
          <c:dPt>
            <c:idx val="4"/>
            <c:invertIfNegative val="0"/>
            <c:bubble3D val="0"/>
            <c:spPr>
              <a:solidFill>
                <a:srgbClr val="0073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A19-4C2A-8C4D-D8F7BE4B68F7}"/>
              </c:ext>
            </c:extLst>
          </c:dPt>
          <c:dLbls>
            <c:dLbl>
              <c:idx val="2"/>
              <c:layout>
                <c:manualLayout>
                  <c:x val="1.10877685935541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19-4C2A-8C4D-D8F7BE4B68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функциональная грамотность</c:v>
                </c:pt>
                <c:pt idx="1">
                  <c:v>русский язык</c:v>
                </c:pt>
                <c:pt idx="2">
                  <c:v>литературное чтение</c:v>
                </c:pt>
                <c:pt idx="3">
                  <c:v>математика</c:v>
                </c:pt>
                <c:pt idx="4">
                  <c:v>окружающий мир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</c:v>
                </c:pt>
                <c:pt idx="1">
                  <c:v>63</c:v>
                </c:pt>
                <c:pt idx="2">
                  <c:v>46.6</c:v>
                </c:pt>
                <c:pt idx="3">
                  <c:v>33</c:v>
                </c:pt>
                <c:pt idx="4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9-4C2A-8C4D-D8F7BE4B6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55"/>
        <c:shape val="box"/>
        <c:axId val="1836047407"/>
        <c:axId val="1827020815"/>
        <c:axId val="0"/>
      </c:bar3DChart>
      <c:catAx>
        <c:axId val="183604740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24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7020815"/>
        <c:crosses val="autoZero"/>
        <c:auto val="1"/>
        <c:lblAlgn val="ctr"/>
        <c:lblOffset val="100"/>
        <c:noMultiLvlLbl val="0"/>
      </c:catAx>
      <c:valAx>
        <c:axId val="1827020815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83604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bb769b1a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g1bb769b1a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bb769b1ab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g1bb769b1ab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bb769b1ab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1bb769b1ab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bb769b1ab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g1bb769b1ab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bb769b1ab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g1bb769b1ab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bb769b1ab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g1bb769b1ab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bb769b1ab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g1bb769b1ab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bb769b1ab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g1bb769b1ab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b769b1ab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g1bb769b1ab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4" name="Google Shape;3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bbf75c7d5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g1bbf75c7d5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bbf75c7d5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1bbf75c7d5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bbf75c7d5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g1bbf75c7d5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bbf75c7d5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g1bbf75c7d5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bbf75c7d5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g1bbf75c7d5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053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617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25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364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308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8187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247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632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4514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90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895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159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3947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5904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6470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905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3509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56887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0899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386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8660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5289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6561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0" name="Google Shape;4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4" name="Google Shape;4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9_Cox_Template_SlidesMania_1">
  <p:cSld name="0069_Cox_Template_SlidesMania_1">
    <p:bg>
      <p:bgPr>
        <a:solidFill>
          <a:srgbClr val="0070C0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2"/>
          <p:cNvSpPr/>
          <p:nvPr/>
        </p:nvSpPr>
        <p:spPr>
          <a:xfrm>
            <a:off x="2165684" y="808522"/>
            <a:ext cx="9682187" cy="5572612"/>
          </a:xfrm>
          <a:custGeom>
            <a:avLst/>
            <a:gdLst/>
            <a:ahLst/>
            <a:cxnLst/>
            <a:rect l="l" t="t" r="r" b="b"/>
            <a:pathLst>
              <a:path w="11493910" h="6007509" extrusionOk="0">
                <a:moveTo>
                  <a:pt x="0" y="0"/>
                </a:moveTo>
                <a:lnTo>
                  <a:pt x="11493910" y="0"/>
                </a:lnTo>
                <a:lnTo>
                  <a:pt x="11159612" y="6007509"/>
                </a:lnTo>
                <a:lnTo>
                  <a:pt x="363793" y="597801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2"/>
          <p:cNvSpPr/>
          <p:nvPr/>
        </p:nvSpPr>
        <p:spPr>
          <a:xfrm>
            <a:off x="2271562" y="914400"/>
            <a:ext cx="9115228" cy="5650030"/>
          </a:xfrm>
          <a:custGeom>
            <a:avLst/>
            <a:gdLst/>
            <a:ahLst/>
            <a:cxnLst/>
            <a:rect l="l" t="t" r="r" b="b"/>
            <a:pathLst>
              <a:path w="7268855" h="2802193" extrusionOk="0">
                <a:moveTo>
                  <a:pt x="0" y="0"/>
                </a:moveTo>
                <a:lnTo>
                  <a:pt x="473207" y="2802193"/>
                </a:lnTo>
                <a:lnTo>
                  <a:pt x="7220777" y="2538537"/>
                </a:lnTo>
                <a:lnTo>
                  <a:pt x="7268855" y="284317"/>
                </a:lnTo>
                <a:lnTo>
                  <a:pt x="0" y="0"/>
                </a:lnTo>
                <a:close/>
              </a:path>
            </a:pathLst>
          </a:custGeom>
          <a:noFill/>
          <a:ln w="1301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9_Cox_Template_SlidesMania_7">
  <p:cSld name="0069_Cox_Template_SlidesMania_7">
    <p:bg>
      <p:bgPr>
        <a:solidFill>
          <a:srgbClr val="00AB4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353961" y="373625"/>
            <a:ext cx="11493910" cy="6007509"/>
          </a:xfrm>
          <a:custGeom>
            <a:avLst/>
            <a:gdLst/>
            <a:ahLst/>
            <a:cxnLst/>
            <a:rect l="l" t="t" r="r" b="b"/>
            <a:pathLst>
              <a:path w="11493910" h="6007509" extrusionOk="0">
                <a:moveTo>
                  <a:pt x="0" y="0"/>
                </a:moveTo>
                <a:lnTo>
                  <a:pt x="11493910" y="0"/>
                </a:lnTo>
                <a:lnTo>
                  <a:pt x="11159612" y="6007509"/>
                </a:lnTo>
                <a:lnTo>
                  <a:pt x="363793" y="597801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6"/>
          <p:cNvSpPr/>
          <p:nvPr/>
        </p:nvSpPr>
        <p:spPr>
          <a:xfrm>
            <a:off x="406397" y="137653"/>
            <a:ext cx="11579125" cy="6499123"/>
          </a:xfrm>
          <a:custGeom>
            <a:avLst/>
            <a:gdLst/>
            <a:ahLst/>
            <a:cxnLst/>
            <a:rect l="l" t="t" r="r" b="b"/>
            <a:pathLst>
              <a:path w="7268855" h="2802193" extrusionOk="0">
                <a:moveTo>
                  <a:pt x="0" y="0"/>
                </a:moveTo>
                <a:lnTo>
                  <a:pt x="473207" y="2802193"/>
                </a:lnTo>
                <a:lnTo>
                  <a:pt x="7179241" y="2784418"/>
                </a:lnTo>
                <a:lnTo>
                  <a:pt x="7268855" y="284317"/>
                </a:lnTo>
                <a:lnTo>
                  <a:pt x="0" y="0"/>
                </a:lnTo>
                <a:close/>
              </a:path>
            </a:pathLst>
          </a:custGeom>
          <a:noFill/>
          <a:ln w="130175" cap="flat" cmpd="sng">
            <a:solidFill>
              <a:srgbClr val="00AB4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52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9_Cox_Template_SlidesMania_2">
  <p:cSld name="0069_Cox_Template_SlidesMania_2">
    <p:bg>
      <p:bgPr>
        <a:solidFill>
          <a:srgbClr val="F75318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/>
          <p:nvPr/>
        </p:nvSpPr>
        <p:spPr>
          <a:xfrm>
            <a:off x="353961" y="373625"/>
            <a:ext cx="11493910" cy="6007509"/>
          </a:xfrm>
          <a:custGeom>
            <a:avLst/>
            <a:gdLst/>
            <a:ahLst/>
            <a:cxnLst/>
            <a:rect l="l" t="t" r="r" b="b"/>
            <a:pathLst>
              <a:path w="11493910" h="6007509" extrusionOk="0">
                <a:moveTo>
                  <a:pt x="0" y="0"/>
                </a:moveTo>
                <a:lnTo>
                  <a:pt x="11493910" y="0"/>
                </a:lnTo>
                <a:lnTo>
                  <a:pt x="11159612" y="6007509"/>
                </a:lnTo>
                <a:lnTo>
                  <a:pt x="363793" y="597801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3"/>
          <p:cNvSpPr/>
          <p:nvPr/>
        </p:nvSpPr>
        <p:spPr>
          <a:xfrm>
            <a:off x="406397" y="137653"/>
            <a:ext cx="11579125" cy="6499123"/>
          </a:xfrm>
          <a:custGeom>
            <a:avLst/>
            <a:gdLst/>
            <a:ahLst/>
            <a:cxnLst/>
            <a:rect l="l" t="t" r="r" b="b"/>
            <a:pathLst>
              <a:path w="7268855" h="2802193" extrusionOk="0">
                <a:moveTo>
                  <a:pt x="0" y="0"/>
                </a:moveTo>
                <a:lnTo>
                  <a:pt x="473207" y="2802193"/>
                </a:lnTo>
                <a:lnTo>
                  <a:pt x="7179241" y="2784418"/>
                </a:lnTo>
                <a:lnTo>
                  <a:pt x="7268855" y="284317"/>
                </a:lnTo>
                <a:lnTo>
                  <a:pt x="0" y="0"/>
                </a:lnTo>
                <a:close/>
              </a:path>
            </a:pathLst>
          </a:custGeom>
          <a:noFill/>
          <a:ln w="130175" cap="flat" cmpd="sng">
            <a:solidFill>
              <a:srgbClr val="F7531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885366" y="2078100"/>
            <a:ext cx="1800000" cy="1800000"/>
          </a:xfrm>
          <a:prstGeom prst="ellipse">
            <a:avLst/>
          </a:prstGeom>
          <a:solidFill>
            <a:srgbClr val="B634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14;p23"/>
          <p:cNvSpPr/>
          <p:nvPr/>
        </p:nvSpPr>
        <p:spPr>
          <a:xfrm>
            <a:off x="2896845" y="2068265"/>
            <a:ext cx="1800000" cy="1800000"/>
          </a:xfrm>
          <a:prstGeom prst="ellipse">
            <a:avLst/>
          </a:prstGeom>
          <a:solidFill>
            <a:srgbClr val="DA3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Google Shape;15;p23"/>
          <p:cNvSpPr/>
          <p:nvPr/>
        </p:nvSpPr>
        <p:spPr>
          <a:xfrm>
            <a:off x="5087786" y="2068265"/>
            <a:ext cx="1800000" cy="1800000"/>
          </a:xfrm>
          <a:prstGeom prst="ellipse">
            <a:avLst/>
          </a:prstGeom>
          <a:solidFill>
            <a:srgbClr val="F75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" name="Google Shape;16;p23"/>
          <p:cNvSpPr/>
          <p:nvPr/>
        </p:nvSpPr>
        <p:spPr>
          <a:xfrm>
            <a:off x="7278727" y="2068265"/>
            <a:ext cx="1800000" cy="1800000"/>
          </a:xfrm>
          <a:prstGeom prst="ellipse">
            <a:avLst/>
          </a:prstGeom>
          <a:solidFill>
            <a:srgbClr val="F974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" name="Google Shape;17;p23"/>
          <p:cNvSpPr/>
          <p:nvPr/>
        </p:nvSpPr>
        <p:spPr>
          <a:xfrm>
            <a:off x="9391262" y="2068265"/>
            <a:ext cx="1800000" cy="1800000"/>
          </a:xfrm>
          <a:prstGeom prst="ellipse">
            <a:avLst/>
          </a:prstGeom>
          <a:solidFill>
            <a:srgbClr val="FCB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9_Cox_Template_SlidesMania_10">
  <p:cSld name="0069_Cox_Template_SlidesMania_10">
    <p:bg>
      <p:bgPr>
        <a:solidFill>
          <a:srgbClr val="7134BC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/>
          <p:nvPr/>
        </p:nvSpPr>
        <p:spPr>
          <a:xfrm>
            <a:off x="353961" y="373625"/>
            <a:ext cx="11493910" cy="6007509"/>
          </a:xfrm>
          <a:custGeom>
            <a:avLst/>
            <a:gdLst/>
            <a:ahLst/>
            <a:cxnLst/>
            <a:rect l="l" t="t" r="r" b="b"/>
            <a:pathLst>
              <a:path w="11493910" h="6007509" extrusionOk="0">
                <a:moveTo>
                  <a:pt x="0" y="0"/>
                </a:moveTo>
                <a:lnTo>
                  <a:pt x="11493910" y="0"/>
                </a:lnTo>
                <a:lnTo>
                  <a:pt x="11159612" y="6007509"/>
                </a:lnTo>
                <a:lnTo>
                  <a:pt x="363793" y="597801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4"/>
          <p:cNvSpPr/>
          <p:nvPr/>
        </p:nvSpPr>
        <p:spPr>
          <a:xfrm>
            <a:off x="406397" y="137653"/>
            <a:ext cx="11579125" cy="6499123"/>
          </a:xfrm>
          <a:custGeom>
            <a:avLst/>
            <a:gdLst/>
            <a:ahLst/>
            <a:cxnLst/>
            <a:rect l="l" t="t" r="r" b="b"/>
            <a:pathLst>
              <a:path w="7268855" h="2802193" extrusionOk="0">
                <a:moveTo>
                  <a:pt x="0" y="0"/>
                </a:moveTo>
                <a:lnTo>
                  <a:pt x="473207" y="2802193"/>
                </a:lnTo>
                <a:lnTo>
                  <a:pt x="7179241" y="2784418"/>
                </a:lnTo>
                <a:lnTo>
                  <a:pt x="7268855" y="284317"/>
                </a:lnTo>
                <a:lnTo>
                  <a:pt x="0" y="0"/>
                </a:lnTo>
                <a:close/>
              </a:path>
            </a:pathLst>
          </a:custGeom>
          <a:noFill/>
          <a:ln w="130175" cap="flat" cmpd="sng">
            <a:solidFill>
              <a:srgbClr val="7134B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9_Cox_Template_SlidesMania_5">
  <p:cSld name="0069_Cox_Template_SlidesMania_5">
    <p:bg>
      <p:bgPr>
        <a:solidFill>
          <a:srgbClr val="EDC00E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/>
          <p:nvPr/>
        </p:nvSpPr>
        <p:spPr>
          <a:xfrm>
            <a:off x="353961" y="373625"/>
            <a:ext cx="11493910" cy="6007509"/>
          </a:xfrm>
          <a:custGeom>
            <a:avLst/>
            <a:gdLst/>
            <a:ahLst/>
            <a:cxnLst/>
            <a:rect l="l" t="t" r="r" b="b"/>
            <a:pathLst>
              <a:path w="11493910" h="6007509" extrusionOk="0">
                <a:moveTo>
                  <a:pt x="0" y="0"/>
                </a:moveTo>
                <a:lnTo>
                  <a:pt x="11493910" y="0"/>
                </a:lnTo>
                <a:lnTo>
                  <a:pt x="11159612" y="6007509"/>
                </a:lnTo>
                <a:lnTo>
                  <a:pt x="363793" y="597801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406397" y="137653"/>
            <a:ext cx="11579125" cy="6499123"/>
          </a:xfrm>
          <a:custGeom>
            <a:avLst/>
            <a:gdLst/>
            <a:ahLst/>
            <a:cxnLst/>
            <a:rect l="l" t="t" r="r" b="b"/>
            <a:pathLst>
              <a:path w="7268855" h="2802193" extrusionOk="0">
                <a:moveTo>
                  <a:pt x="0" y="0"/>
                </a:moveTo>
                <a:lnTo>
                  <a:pt x="473207" y="2802193"/>
                </a:lnTo>
                <a:lnTo>
                  <a:pt x="7179241" y="2784418"/>
                </a:lnTo>
                <a:lnTo>
                  <a:pt x="7268855" y="284317"/>
                </a:lnTo>
                <a:lnTo>
                  <a:pt x="0" y="0"/>
                </a:lnTo>
                <a:close/>
              </a:path>
            </a:pathLst>
          </a:custGeom>
          <a:noFill/>
          <a:ln w="130175" cap="flat" cmpd="sng">
            <a:solidFill>
              <a:srgbClr val="EDC00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9_Cox_Template_SlidesMania_3">
  <p:cSld name="0069_Cox_Template_SlidesMania_3">
    <p:bg>
      <p:bgPr>
        <a:solidFill>
          <a:srgbClr val="F75318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/>
          <p:nvPr/>
        </p:nvSpPr>
        <p:spPr>
          <a:xfrm>
            <a:off x="353961" y="373625"/>
            <a:ext cx="11493910" cy="6007509"/>
          </a:xfrm>
          <a:custGeom>
            <a:avLst/>
            <a:gdLst/>
            <a:ahLst/>
            <a:cxnLst/>
            <a:rect l="l" t="t" r="r" b="b"/>
            <a:pathLst>
              <a:path w="11493910" h="6007509" extrusionOk="0">
                <a:moveTo>
                  <a:pt x="0" y="0"/>
                </a:moveTo>
                <a:lnTo>
                  <a:pt x="11493910" y="0"/>
                </a:lnTo>
                <a:lnTo>
                  <a:pt x="11159612" y="6007509"/>
                </a:lnTo>
                <a:lnTo>
                  <a:pt x="363793" y="597801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/>
          <p:nvPr/>
        </p:nvSpPr>
        <p:spPr>
          <a:xfrm>
            <a:off x="406397" y="137653"/>
            <a:ext cx="11579125" cy="6499123"/>
          </a:xfrm>
          <a:custGeom>
            <a:avLst/>
            <a:gdLst/>
            <a:ahLst/>
            <a:cxnLst/>
            <a:rect l="l" t="t" r="r" b="b"/>
            <a:pathLst>
              <a:path w="7268855" h="2802193" extrusionOk="0">
                <a:moveTo>
                  <a:pt x="0" y="0"/>
                </a:moveTo>
                <a:lnTo>
                  <a:pt x="473207" y="2802193"/>
                </a:lnTo>
                <a:lnTo>
                  <a:pt x="7179241" y="2784418"/>
                </a:lnTo>
                <a:lnTo>
                  <a:pt x="7268855" y="284317"/>
                </a:lnTo>
                <a:lnTo>
                  <a:pt x="0" y="0"/>
                </a:lnTo>
                <a:close/>
              </a:path>
            </a:pathLst>
          </a:custGeom>
          <a:noFill/>
          <a:ln w="130175" cap="flat" cmpd="sng">
            <a:solidFill>
              <a:srgbClr val="F7531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9_Cox_Template_SlidesMania_6">
  <p:cSld name="0069_Cox_Template_SlidesMania_6">
    <p:bg>
      <p:bgPr>
        <a:solidFill>
          <a:srgbClr val="C2D61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/>
          <p:nvPr/>
        </p:nvSpPr>
        <p:spPr>
          <a:xfrm>
            <a:off x="353961" y="373625"/>
            <a:ext cx="11493910" cy="6007509"/>
          </a:xfrm>
          <a:custGeom>
            <a:avLst/>
            <a:gdLst/>
            <a:ahLst/>
            <a:cxnLst/>
            <a:rect l="l" t="t" r="r" b="b"/>
            <a:pathLst>
              <a:path w="11493910" h="6007509" extrusionOk="0">
                <a:moveTo>
                  <a:pt x="0" y="0"/>
                </a:moveTo>
                <a:lnTo>
                  <a:pt x="11493910" y="0"/>
                </a:lnTo>
                <a:lnTo>
                  <a:pt x="11159612" y="6007509"/>
                </a:lnTo>
                <a:lnTo>
                  <a:pt x="363793" y="597801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9"/>
          <p:cNvSpPr/>
          <p:nvPr/>
        </p:nvSpPr>
        <p:spPr>
          <a:xfrm>
            <a:off x="406397" y="137653"/>
            <a:ext cx="11579125" cy="6499123"/>
          </a:xfrm>
          <a:custGeom>
            <a:avLst/>
            <a:gdLst/>
            <a:ahLst/>
            <a:cxnLst/>
            <a:rect l="l" t="t" r="r" b="b"/>
            <a:pathLst>
              <a:path w="7268855" h="2802193" extrusionOk="0">
                <a:moveTo>
                  <a:pt x="0" y="0"/>
                </a:moveTo>
                <a:lnTo>
                  <a:pt x="473207" y="2802193"/>
                </a:lnTo>
                <a:lnTo>
                  <a:pt x="7179241" y="2784418"/>
                </a:lnTo>
                <a:lnTo>
                  <a:pt x="7268855" y="284317"/>
                </a:lnTo>
                <a:lnTo>
                  <a:pt x="0" y="0"/>
                </a:lnTo>
                <a:close/>
              </a:path>
            </a:pathLst>
          </a:custGeom>
          <a:noFill/>
          <a:ln w="130175" cap="flat" cmpd="sng">
            <a:solidFill>
              <a:srgbClr val="C2D61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9_Cox_Template_SlidesMania_11">
  <p:cSld name="0069_Cox_Template_SlidesMania_11">
    <p:bg>
      <p:bgPr>
        <a:solidFill>
          <a:srgbClr val="F7176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353961" y="373625"/>
            <a:ext cx="11493910" cy="6007509"/>
          </a:xfrm>
          <a:custGeom>
            <a:avLst/>
            <a:gdLst/>
            <a:ahLst/>
            <a:cxnLst/>
            <a:rect l="l" t="t" r="r" b="b"/>
            <a:pathLst>
              <a:path w="11493910" h="6007509" extrusionOk="0">
                <a:moveTo>
                  <a:pt x="0" y="0"/>
                </a:moveTo>
                <a:lnTo>
                  <a:pt x="11493910" y="0"/>
                </a:lnTo>
                <a:lnTo>
                  <a:pt x="11159612" y="6007509"/>
                </a:lnTo>
                <a:lnTo>
                  <a:pt x="363793" y="597801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0"/>
          <p:cNvSpPr/>
          <p:nvPr/>
        </p:nvSpPr>
        <p:spPr>
          <a:xfrm>
            <a:off x="406397" y="137653"/>
            <a:ext cx="11579125" cy="6499123"/>
          </a:xfrm>
          <a:custGeom>
            <a:avLst/>
            <a:gdLst/>
            <a:ahLst/>
            <a:cxnLst/>
            <a:rect l="l" t="t" r="r" b="b"/>
            <a:pathLst>
              <a:path w="7268855" h="2802193" extrusionOk="0">
                <a:moveTo>
                  <a:pt x="0" y="0"/>
                </a:moveTo>
                <a:lnTo>
                  <a:pt x="473207" y="2802193"/>
                </a:lnTo>
                <a:lnTo>
                  <a:pt x="7179241" y="2784418"/>
                </a:lnTo>
                <a:lnTo>
                  <a:pt x="7268855" y="284317"/>
                </a:lnTo>
                <a:lnTo>
                  <a:pt x="0" y="0"/>
                </a:lnTo>
                <a:close/>
              </a:path>
            </a:pathLst>
          </a:custGeom>
          <a:noFill/>
          <a:ln w="130175" cap="flat" cmpd="sng">
            <a:solidFill>
              <a:srgbClr val="F7176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9_Cox_Template_SlidesMania_8">
  <p:cSld name="0069_Cox_Template_SlidesMania_8">
    <p:bg>
      <p:bgPr>
        <a:solidFill>
          <a:srgbClr val="00AB45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/>
          <p:nvPr/>
        </p:nvSpPr>
        <p:spPr>
          <a:xfrm>
            <a:off x="353961" y="373625"/>
            <a:ext cx="11493910" cy="6007509"/>
          </a:xfrm>
          <a:custGeom>
            <a:avLst/>
            <a:gdLst/>
            <a:ahLst/>
            <a:cxnLst/>
            <a:rect l="l" t="t" r="r" b="b"/>
            <a:pathLst>
              <a:path w="11493910" h="6007509" extrusionOk="0">
                <a:moveTo>
                  <a:pt x="0" y="0"/>
                </a:moveTo>
                <a:lnTo>
                  <a:pt x="11493910" y="0"/>
                </a:lnTo>
                <a:lnTo>
                  <a:pt x="11159612" y="6007509"/>
                </a:lnTo>
                <a:lnTo>
                  <a:pt x="363793" y="597801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1"/>
          <p:cNvSpPr/>
          <p:nvPr/>
        </p:nvSpPr>
        <p:spPr>
          <a:xfrm>
            <a:off x="406397" y="137653"/>
            <a:ext cx="11579125" cy="6499123"/>
          </a:xfrm>
          <a:custGeom>
            <a:avLst/>
            <a:gdLst/>
            <a:ahLst/>
            <a:cxnLst/>
            <a:rect l="l" t="t" r="r" b="b"/>
            <a:pathLst>
              <a:path w="7268855" h="2802193" extrusionOk="0">
                <a:moveTo>
                  <a:pt x="0" y="0"/>
                </a:moveTo>
                <a:lnTo>
                  <a:pt x="473207" y="2802193"/>
                </a:lnTo>
                <a:lnTo>
                  <a:pt x="7179241" y="2784418"/>
                </a:lnTo>
                <a:lnTo>
                  <a:pt x="7268855" y="284317"/>
                </a:lnTo>
                <a:lnTo>
                  <a:pt x="0" y="0"/>
                </a:lnTo>
                <a:close/>
              </a:path>
            </a:pathLst>
          </a:custGeom>
          <a:noFill/>
          <a:ln w="130175" cap="flat" cmpd="sng">
            <a:solidFill>
              <a:srgbClr val="00AB4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9_Cox_Template_SlidesMania_9">
  <p:cSld name="0069_Cox_Template_SlidesMania_9">
    <p:bg>
      <p:bgPr>
        <a:solidFill>
          <a:srgbClr val="00B8C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>
            <a:off x="353961" y="373625"/>
            <a:ext cx="11493910" cy="6007509"/>
          </a:xfrm>
          <a:custGeom>
            <a:avLst/>
            <a:gdLst/>
            <a:ahLst/>
            <a:cxnLst/>
            <a:rect l="l" t="t" r="r" b="b"/>
            <a:pathLst>
              <a:path w="11493910" h="6007509" extrusionOk="0">
                <a:moveTo>
                  <a:pt x="0" y="0"/>
                </a:moveTo>
                <a:lnTo>
                  <a:pt x="11493910" y="0"/>
                </a:lnTo>
                <a:lnTo>
                  <a:pt x="11159612" y="6007509"/>
                </a:lnTo>
                <a:lnTo>
                  <a:pt x="363793" y="597801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7"/>
          <p:cNvSpPr/>
          <p:nvPr/>
        </p:nvSpPr>
        <p:spPr>
          <a:xfrm>
            <a:off x="406397" y="137653"/>
            <a:ext cx="11579125" cy="6499123"/>
          </a:xfrm>
          <a:custGeom>
            <a:avLst/>
            <a:gdLst/>
            <a:ahLst/>
            <a:cxnLst/>
            <a:rect l="l" t="t" r="r" b="b"/>
            <a:pathLst>
              <a:path w="7268855" h="2802193" extrusionOk="0">
                <a:moveTo>
                  <a:pt x="0" y="0"/>
                </a:moveTo>
                <a:lnTo>
                  <a:pt x="473207" y="2802193"/>
                </a:lnTo>
                <a:lnTo>
                  <a:pt x="7179241" y="2784418"/>
                </a:lnTo>
                <a:lnTo>
                  <a:pt x="7268855" y="284317"/>
                </a:lnTo>
                <a:lnTo>
                  <a:pt x="0" y="0"/>
                </a:lnTo>
                <a:close/>
              </a:path>
            </a:pathLst>
          </a:custGeom>
          <a:noFill/>
          <a:ln w="130175" cap="flat" cmpd="sng">
            <a:solidFill>
              <a:srgbClr val="00B8C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89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B7D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/>
        </p:nvSpPr>
        <p:spPr>
          <a:xfrm rot="5400000">
            <a:off x="-1323756" y="5160744"/>
            <a:ext cx="3021011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ГОРОДСКОЙ МЕТОДИЧЕСКИЙ СОВЕТ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2675823" y="2110054"/>
            <a:ext cx="8823960" cy="322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«Анализ выполнения заданий городской олимпиады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младших школьников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«Сурские ласточки»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(декабрь, 2022 год)</a:t>
            </a:r>
            <a:r>
              <a:rPr lang="ru-RU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3642224" y="264214"/>
            <a:ext cx="49075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НАУЧНО-МЕТОДИЧЕСКИЙ ЦЕНТР Г. ПЕНЗЫ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75" y="172275"/>
            <a:ext cx="1685423" cy="170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/>
        </p:nvSpPr>
        <p:spPr>
          <a:xfrm>
            <a:off x="1012724" y="737727"/>
            <a:ext cx="61269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МАТЕМАТИКА - 2022</a:t>
            </a:r>
            <a:endParaRPr/>
          </a:p>
        </p:txBody>
      </p:sp>
      <p:graphicFrame>
        <p:nvGraphicFramePr>
          <p:cNvPr id="209" name="Google Shape;209;p10"/>
          <p:cNvGraphicFramePr/>
          <p:nvPr/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22 %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чел., 17 %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 чел., 72 %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0" name="Google Shape;210;p10"/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Задание 7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Решение задачи (V, t, S)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/>
          <p:nvPr/>
        </p:nvSpPr>
        <p:spPr>
          <a:xfrm>
            <a:off x="1160979" y="3816929"/>
            <a:ext cx="2377870" cy="83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КОЛИЧЕСТВО участников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1554429" y="5216044"/>
            <a:ext cx="15909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r>
              <a:rPr lang="ru-RU" sz="3200" b="1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8</a:t>
            </a:r>
            <a:r>
              <a:rPr lang="ru-RU" sz="32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 чел.</a:t>
            </a:r>
            <a:endParaRPr sz="1400" b="1" i="0" u="none" strike="noStrike" cap="none">
              <a:solidFill>
                <a:srgbClr val="A082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1012724" y="737727"/>
            <a:ext cx="61269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РУССКИЙ ЯЗЫК - 2022</a:t>
            </a:r>
            <a:endParaRPr/>
          </a:p>
        </p:txBody>
      </p:sp>
      <p:cxnSp>
        <p:nvCxnSpPr>
          <p:cNvPr id="219" name="Google Shape;219;p11"/>
          <p:cNvCxnSpPr/>
          <p:nvPr/>
        </p:nvCxnSpPr>
        <p:spPr>
          <a:xfrm rot="10800000" flipH="1">
            <a:off x="1396181" y="2225582"/>
            <a:ext cx="9082547" cy="2990464"/>
          </a:xfrm>
          <a:prstGeom prst="straightConnector1">
            <a:avLst/>
          </a:prstGeom>
          <a:noFill/>
          <a:ln w="349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0" name="Google Shape;220;p11"/>
          <p:cNvSpPr/>
          <p:nvPr/>
        </p:nvSpPr>
        <p:spPr>
          <a:xfrm>
            <a:off x="2169914" y="4712601"/>
            <a:ext cx="360000" cy="360000"/>
          </a:xfrm>
          <a:prstGeom prst="ellipse">
            <a:avLst/>
          </a:prstGeom>
          <a:solidFill>
            <a:srgbClr val="EDC00E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4736125" y="3888406"/>
            <a:ext cx="360000" cy="360000"/>
          </a:xfrm>
          <a:prstGeom prst="ellipse">
            <a:avLst/>
          </a:prstGeom>
          <a:solidFill>
            <a:srgbClr val="EDC00E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7452235" y="2980931"/>
            <a:ext cx="360000" cy="360000"/>
          </a:xfrm>
          <a:prstGeom prst="ellipse">
            <a:avLst/>
          </a:prstGeom>
          <a:solidFill>
            <a:srgbClr val="EDC00E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10298728" y="2045582"/>
            <a:ext cx="360000" cy="360000"/>
          </a:xfrm>
          <a:prstGeom prst="ellipse">
            <a:avLst/>
          </a:prstGeom>
          <a:solidFill>
            <a:srgbClr val="EDC00E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3660143" y="2980931"/>
            <a:ext cx="2377870" cy="83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КОЛИЧЕСТВО заданий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3455801" y="4487825"/>
            <a:ext cx="2699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10</a:t>
            </a:r>
            <a:r>
              <a:rPr lang="ru-RU" sz="32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 заданий</a:t>
            </a:r>
            <a:endParaRPr sz="1400" b="1" i="0" u="none" strike="noStrike" cap="none">
              <a:solidFill>
                <a:srgbClr val="A082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6038013" y="1726437"/>
            <a:ext cx="2935881" cy="133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МАКСИМАЛЬНОЕ количество баллов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6408548" y="3570090"/>
            <a:ext cx="23778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43</a:t>
            </a:r>
            <a:r>
              <a:rPr lang="ru-RU" sz="32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 балла</a:t>
            </a:r>
            <a:endParaRPr sz="1400" b="1" i="0" u="none" strike="noStrike" cap="none">
              <a:solidFill>
                <a:srgbClr val="A082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8892540" y="871650"/>
            <a:ext cx="2935881" cy="133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%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выполнения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олимпиады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9883886" y="2474540"/>
            <a:ext cx="14322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lang="ru-RU" sz="32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3 %</a:t>
            </a:r>
            <a:endParaRPr sz="1400" b="1" i="0" u="none" strike="noStrike" cap="none">
              <a:solidFill>
                <a:srgbClr val="A082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/>
        </p:nvSpPr>
        <p:spPr>
          <a:xfrm>
            <a:off x="1012724" y="737727"/>
            <a:ext cx="61269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РУССКИЙ ЯЗЫК - 2022</a:t>
            </a:r>
            <a:endParaRPr/>
          </a:p>
        </p:txBody>
      </p:sp>
      <p:graphicFrame>
        <p:nvGraphicFramePr>
          <p:cNvPr id="235" name="Google Shape;235;p12"/>
          <p:cNvGraphicFramePr/>
          <p:nvPr/>
        </p:nvGraphicFramePr>
        <p:xfrm>
          <a:off x="980183" y="3159986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71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71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" name="Google Shape;236;p12"/>
          <p:cNvSpPr txBox="1"/>
          <p:nvPr/>
        </p:nvSpPr>
        <p:spPr>
          <a:xfrm>
            <a:off x="932349" y="148402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Задание 1</a:t>
            </a:r>
            <a:endParaRPr/>
          </a:p>
        </p:txBody>
      </p:sp>
      <p:sp>
        <p:nvSpPr>
          <p:cNvPr id="237" name="Google Shape;237;p12"/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38" name="Google Shape;238;p12"/>
          <p:cNvSpPr txBox="1"/>
          <p:nvPr/>
        </p:nvSpPr>
        <p:spPr>
          <a:xfrm>
            <a:off x="1030999" y="2230188"/>
            <a:ext cx="10556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</a:rPr>
              <a:t>Сравнение слов по звуковому составу.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bb769b1ab0_0_0"/>
          <p:cNvSpPr txBox="1"/>
          <p:nvPr/>
        </p:nvSpPr>
        <p:spPr>
          <a:xfrm>
            <a:off x="1012724" y="737727"/>
            <a:ext cx="6126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РУССКИЙ ЯЗЫК - 2022</a:t>
            </a:r>
            <a:endParaRPr/>
          </a:p>
        </p:txBody>
      </p:sp>
      <p:graphicFrame>
        <p:nvGraphicFramePr>
          <p:cNvPr id="244" name="Google Shape;244;g1bb769b1ab0_0_0"/>
          <p:cNvGraphicFramePr/>
          <p:nvPr>
            <p:extLst>
              <p:ext uri="{D42A27DB-BD31-4B8C-83A1-F6EECF244321}">
                <p14:modId xmlns:p14="http://schemas.microsoft.com/office/powerpoint/2010/main" val="2373339171"/>
              </p:ext>
            </p:extLst>
          </p:nvPr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62,5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" name="Google Shape;245;g1bb769b1ab0_0_0"/>
          <p:cNvSpPr txBox="1"/>
          <p:nvPr/>
        </p:nvSpPr>
        <p:spPr>
          <a:xfrm>
            <a:off x="1012724" y="134397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/>
          </a:p>
        </p:txBody>
      </p:sp>
      <p:sp>
        <p:nvSpPr>
          <p:cNvPr id="246" name="Google Shape;246;g1bb769b1ab0_0_0"/>
          <p:cNvSpPr txBox="1"/>
          <p:nvPr/>
        </p:nvSpPr>
        <p:spPr>
          <a:xfrm>
            <a:off x="1030999" y="2369138"/>
            <a:ext cx="10556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</a:rPr>
              <a:t>Соотношение количества букв и звуков в словах.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bb769b1ab0_0_11"/>
          <p:cNvSpPr txBox="1"/>
          <p:nvPr/>
        </p:nvSpPr>
        <p:spPr>
          <a:xfrm>
            <a:off x="1012724" y="737727"/>
            <a:ext cx="6126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РУССКИЙ ЯЗЫК - 2022</a:t>
            </a:r>
            <a:endParaRPr/>
          </a:p>
        </p:txBody>
      </p:sp>
      <p:graphicFrame>
        <p:nvGraphicFramePr>
          <p:cNvPr id="252" name="Google Shape;252;g1bb769b1ab0_0_11"/>
          <p:cNvGraphicFramePr/>
          <p:nvPr>
            <p:extLst>
              <p:ext uri="{D42A27DB-BD31-4B8C-83A1-F6EECF244321}">
                <p14:modId xmlns:p14="http://schemas.microsoft.com/office/powerpoint/2010/main" val="3391699087"/>
              </p:ext>
            </p:extLst>
          </p:nvPr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79,8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3" name="Google Shape;253;g1bb769b1ab0_0_11"/>
          <p:cNvSpPr txBox="1"/>
          <p:nvPr/>
        </p:nvSpPr>
        <p:spPr>
          <a:xfrm>
            <a:off x="1012724" y="134397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/>
          </a:p>
        </p:txBody>
      </p:sp>
      <p:sp>
        <p:nvSpPr>
          <p:cNvPr id="254" name="Google Shape;254;g1bb769b1ab0_0_11"/>
          <p:cNvSpPr txBox="1"/>
          <p:nvPr/>
        </p:nvSpPr>
        <p:spPr>
          <a:xfrm>
            <a:off x="1030999" y="2369138"/>
            <a:ext cx="10556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</a:rPr>
              <a:t>Определение родственных слов, нахождение корня.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bb769b1ab0_0_19"/>
          <p:cNvSpPr txBox="1"/>
          <p:nvPr/>
        </p:nvSpPr>
        <p:spPr>
          <a:xfrm>
            <a:off x="1012724" y="737727"/>
            <a:ext cx="6126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РУССКИЙ ЯЗЫК - 2022</a:t>
            </a:r>
            <a:endParaRPr/>
          </a:p>
        </p:txBody>
      </p:sp>
      <p:graphicFrame>
        <p:nvGraphicFramePr>
          <p:cNvPr id="260" name="Google Shape;260;g1bb769b1ab0_0_19"/>
          <p:cNvGraphicFramePr/>
          <p:nvPr>
            <p:extLst>
              <p:ext uri="{D42A27DB-BD31-4B8C-83A1-F6EECF244321}">
                <p14:modId xmlns:p14="http://schemas.microsoft.com/office/powerpoint/2010/main" val="3161209654"/>
              </p:ext>
            </p:extLst>
          </p:nvPr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2,6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52,9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1,7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1" name="Google Shape;261;g1bb769b1ab0_0_19"/>
          <p:cNvSpPr txBox="1"/>
          <p:nvPr/>
        </p:nvSpPr>
        <p:spPr>
          <a:xfrm>
            <a:off x="1012724" y="134397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endParaRPr/>
          </a:p>
        </p:txBody>
      </p:sp>
      <p:sp>
        <p:nvSpPr>
          <p:cNvPr id="262" name="Google Shape;262;g1bb769b1ab0_0_19"/>
          <p:cNvSpPr txBox="1"/>
          <p:nvPr/>
        </p:nvSpPr>
        <p:spPr>
          <a:xfrm>
            <a:off x="1030999" y="2369138"/>
            <a:ext cx="10556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</a:rPr>
              <a:t>Замена фразеологизмов синонимичными глаголами.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bb769b1ab0_0_28"/>
          <p:cNvSpPr txBox="1"/>
          <p:nvPr/>
        </p:nvSpPr>
        <p:spPr>
          <a:xfrm>
            <a:off x="1012724" y="737727"/>
            <a:ext cx="6126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РУССКИЙ ЯЗЫК - 2022</a:t>
            </a:r>
            <a:endParaRPr/>
          </a:p>
        </p:txBody>
      </p:sp>
      <p:graphicFrame>
        <p:nvGraphicFramePr>
          <p:cNvPr id="268" name="Google Shape;268;g1bb769b1ab0_0_28"/>
          <p:cNvGraphicFramePr/>
          <p:nvPr>
            <p:extLst>
              <p:ext uri="{D42A27DB-BD31-4B8C-83A1-F6EECF244321}">
                <p14:modId xmlns:p14="http://schemas.microsoft.com/office/powerpoint/2010/main" val="707691163"/>
              </p:ext>
            </p:extLst>
          </p:nvPr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4,3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61,6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32,7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10,3 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9" name="Google Shape;269;g1bb769b1ab0_0_28"/>
          <p:cNvSpPr txBox="1"/>
          <p:nvPr/>
        </p:nvSpPr>
        <p:spPr>
          <a:xfrm>
            <a:off x="1030999" y="138392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/>
          </a:p>
        </p:txBody>
      </p:sp>
      <p:sp>
        <p:nvSpPr>
          <p:cNvPr id="270" name="Google Shape;270;g1bb769b1ab0_0_28"/>
          <p:cNvSpPr txBox="1"/>
          <p:nvPr/>
        </p:nvSpPr>
        <p:spPr>
          <a:xfrm>
            <a:off x="1012724" y="2250831"/>
            <a:ext cx="10575001" cy="76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dirty="0" smtClean="0"/>
              <a:t>Подобрать слова с тремя буквами «о»</a:t>
            </a:r>
            <a:endParaRPr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bb769b1ab0_0_35"/>
          <p:cNvSpPr txBox="1"/>
          <p:nvPr/>
        </p:nvSpPr>
        <p:spPr>
          <a:xfrm>
            <a:off x="1012724" y="737727"/>
            <a:ext cx="6126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РУССКИЙ ЯЗЫК - 2022</a:t>
            </a:r>
            <a:endParaRPr/>
          </a:p>
        </p:txBody>
      </p:sp>
      <p:graphicFrame>
        <p:nvGraphicFramePr>
          <p:cNvPr id="276" name="Google Shape;276;g1bb769b1ab0_0_35"/>
          <p:cNvGraphicFramePr/>
          <p:nvPr>
            <p:extLst>
              <p:ext uri="{D42A27DB-BD31-4B8C-83A1-F6EECF244321}">
                <p14:modId xmlns:p14="http://schemas.microsoft.com/office/powerpoint/2010/main" val="3298097610"/>
              </p:ext>
            </p:extLst>
          </p:nvPr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5,6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22 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3,4 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7" name="Google Shape;277;g1bb769b1ab0_0_35"/>
          <p:cNvSpPr txBox="1"/>
          <p:nvPr/>
        </p:nvSpPr>
        <p:spPr>
          <a:xfrm>
            <a:off x="1030999" y="138392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endParaRPr/>
          </a:p>
        </p:txBody>
      </p:sp>
      <p:sp>
        <p:nvSpPr>
          <p:cNvPr id="278" name="Google Shape;278;g1bb769b1ab0_0_35"/>
          <p:cNvSpPr txBox="1"/>
          <p:nvPr/>
        </p:nvSpPr>
        <p:spPr>
          <a:xfrm>
            <a:off x="824125" y="2030125"/>
            <a:ext cx="10762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</a:rPr>
              <a:t>Дополнение предложений однородными членами. Расставление знаков препинания в предложениях с однородными членами.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bb769b1ab0_0_47"/>
          <p:cNvSpPr txBox="1"/>
          <p:nvPr/>
        </p:nvSpPr>
        <p:spPr>
          <a:xfrm>
            <a:off x="1012724" y="737727"/>
            <a:ext cx="6126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РУССКИЙ ЯЗЫК - 2022</a:t>
            </a:r>
            <a:endParaRPr/>
          </a:p>
        </p:txBody>
      </p:sp>
      <p:graphicFrame>
        <p:nvGraphicFramePr>
          <p:cNvPr id="284" name="Google Shape;284;g1bb769b1ab0_0_47"/>
          <p:cNvGraphicFramePr/>
          <p:nvPr>
            <p:extLst>
              <p:ext uri="{D42A27DB-BD31-4B8C-83A1-F6EECF244321}">
                <p14:modId xmlns:p14="http://schemas.microsoft.com/office/powerpoint/2010/main" val="567915131"/>
              </p:ext>
            </p:extLst>
          </p:nvPr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1,3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63,3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25 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20,7 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5" name="Google Shape;285;g1bb769b1ab0_0_47"/>
          <p:cNvSpPr txBox="1"/>
          <p:nvPr/>
        </p:nvSpPr>
        <p:spPr>
          <a:xfrm>
            <a:off x="1030999" y="138392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  <a:endParaRPr/>
          </a:p>
        </p:txBody>
      </p:sp>
      <p:sp>
        <p:nvSpPr>
          <p:cNvPr id="286" name="Google Shape;286;g1bb769b1ab0_0_47"/>
          <p:cNvSpPr txBox="1"/>
          <p:nvPr/>
        </p:nvSpPr>
        <p:spPr>
          <a:xfrm>
            <a:off x="1012725" y="2245438"/>
            <a:ext cx="1076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</a:rPr>
              <a:t>Синтаксис. Составление предложений из слов.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bb769b1ab0_0_55"/>
          <p:cNvSpPr txBox="1"/>
          <p:nvPr/>
        </p:nvSpPr>
        <p:spPr>
          <a:xfrm>
            <a:off x="1012724" y="737727"/>
            <a:ext cx="6126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РУССКИЙ ЯЗЫК - 2022</a:t>
            </a:r>
            <a:endParaRPr/>
          </a:p>
        </p:txBody>
      </p:sp>
      <p:graphicFrame>
        <p:nvGraphicFramePr>
          <p:cNvPr id="292" name="Google Shape;292;g1bb769b1ab0_0_55"/>
          <p:cNvGraphicFramePr/>
          <p:nvPr>
            <p:extLst>
              <p:ext uri="{D42A27DB-BD31-4B8C-83A1-F6EECF244321}">
                <p14:modId xmlns:p14="http://schemas.microsoft.com/office/powerpoint/2010/main" val="2955645995"/>
              </p:ext>
            </p:extLst>
          </p:nvPr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1,8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46,1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 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чел., </a:t>
                      </a: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10,3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10,3 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3" name="Google Shape;293;g1bb769b1ab0_0_55"/>
          <p:cNvSpPr txBox="1"/>
          <p:nvPr/>
        </p:nvSpPr>
        <p:spPr>
          <a:xfrm>
            <a:off x="1030999" y="138392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8</a:t>
            </a:r>
            <a:endParaRPr/>
          </a:p>
        </p:txBody>
      </p:sp>
      <p:sp>
        <p:nvSpPr>
          <p:cNvPr id="294" name="Google Shape;294;g1bb769b1ab0_0_55"/>
          <p:cNvSpPr txBox="1"/>
          <p:nvPr/>
        </p:nvSpPr>
        <p:spPr>
          <a:xfrm>
            <a:off x="852000" y="2178463"/>
            <a:ext cx="10762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</a:rPr>
              <a:t>Формирование искомого слова по его значению, форме и количеству букв.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>
            <a:off x="864819" y="4072372"/>
            <a:ext cx="1973367" cy="35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МАТЕМАТИКА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1201400" y="1005515"/>
            <a:ext cx="978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Городская олимпиада </a:t>
            </a:r>
            <a:r>
              <a:rPr lang="ru-RU" sz="3600" b="0" i="0" u="none" strike="noStrike" cap="none">
                <a:solidFill>
                  <a:srgbClr val="F75318"/>
                </a:solidFill>
                <a:latin typeface="Raleway"/>
                <a:ea typeface="Raleway"/>
                <a:cs typeface="Raleway"/>
                <a:sym typeface="Raleway"/>
              </a:rPr>
              <a:t>«Сурские ласточки»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2"/>
          <p:cNvGrpSpPr/>
          <p:nvPr/>
        </p:nvGrpSpPr>
        <p:grpSpPr>
          <a:xfrm>
            <a:off x="9907583" y="2373069"/>
            <a:ext cx="847493" cy="1035003"/>
            <a:chOff x="3086700" y="1180050"/>
            <a:chExt cx="216800" cy="262325"/>
          </a:xfrm>
        </p:grpSpPr>
        <p:sp>
          <p:nvSpPr>
            <p:cNvPr id="56" name="Google Shape;56;p2"/>
            <p:cNvSpPr/>
            <p:nvPr/>
          </p:nvSpPr>
          <p:spPr>
            <a:xfrm>
              <a:off x="3161625" y="1180050"/>
              <a:ext cx="141875" cy="141425"/>
            </a:xfrm>
            <a:custGeom>
              <a:avLst/>
              <a:gdLst/>
              <a:ahLst/>
              <a:cxnLst/>
              <a:rect l="l" t="t" r="r" b="b"/>
              <a:pathLst>
                <a:path w="5675" h="5657" extrusionOk="0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086700" y="1301400"/>
              <a:ext cx="141425" cy="140975"/>
            </a:xfrm>
            <a:custGeom>
              <a:avLst/>
              <a:gdLst/>
              <a:ahLst/>
              <a:cxnLst/>
              <a:rect l="l" t="t" r="r" b="b"/>
              <a:pathLst>
                <a:path w="5657" h="5639" extrusionOk="0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3419565" y="2447736"/>
            <a:ext cx="792013" cy="828970"/>
            <a:chOff x="3508282" y="3810341"/>
            <a:chExt cx="351645" cy="351959"/>
          </a:xfrm>
        </p:grpSpPr>
        <p:sp>
          <p:nvSpPr>
            <p:cNvPr id="59" name="Google Shape;59;p2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7764968" y="2425941"/>
            <a:ext cx="744211" cy="1023157"/>
            <a:chOff x="3997149" y="3329634"/>
            <a:chExt cx="270733" cy="355761"/>
          </a:xfrm>
        </p:grpSpPr>
        <p:sp>
          <p:nvSpPr>
            <p:cNvPr id="73" name="Google Shape;73;p2"/>
            <p:cNvSpPr/>
            <p:nvPr/>
          </p:nvSpPr>
          <p:spPr>
            <a:xfrm>
              <a:off x="4161787" y="3488627"/>
              <a:ext cx="32430" cy="32445"/>
            </a:xfrm>
            <a:custGeom>
              <a:avLst/>
              <a:gdLst/>
              <a:ahLst/>
              <a:cxnLst/>
              <a:rect l="l" t="t" r="r" b="b"/>
              <a:pathLst>
                <a:path w="2166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166" y="216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181925" y="3488627"/>
              <a:ext cx="20168" cy="55114"/>
            </a:xfrm>
            <a:custGeom>
              <a:avLst/>
              <a:gdLst/>
              <a:ahLst/>
              <a:cxnLst/>
              <a:rect l="l" t="t" r="r" b="b"/>
              <a:pathLst>
                <a:path w="1347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1347" y="368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181925" y="3488627"/>
              <a:ext cx="20168" cy="17338"/>
            </a:xfrm>
            <a:custGeom>
              <a:avLst/>
              <a:gdLst/>
              <a:ahLst/>
              <a:cxnLst/>
              <a:rect l="l" t="t" r="r" b="b"/>
              <a:pathLst>
                <a:path w="1347" h="1158" extrusionOk="0">
                  <a:moveTo>
                    <a:pt x="1" y="1"/>
                  </a:moveTo>
                  <a:lnTo>
                    <a:pt x="1" y="1157"/>
                  </a:lnTo>
                  <a:lnTo>
                    <a:pt x="1347" y="115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181925" y="3488627"/>
              <a:ext cx="7576" cy="55114"/>
            </a:xfrm>
            <a:custGeom>
              <a:avLst/>
              <a:gdLst/>
              <a:ahLst/>
              <a:cxnLst/>
              <a:rect l="l" t="t" r="r" b="b"/>
              <a:pathLst>
                <a:path w="506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506" y="368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161787" y="3493673"/>
              <a:ext cx="20153" cy="8819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0" y="0"/>
                  </a:moveTo>
                  <a:lnTo>
                    <a:pt x="0" y="589"/>
                  </a:lnTo>
                  <a:lnTo>
                    <a:pt x="1346" y="58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61787" y="3493673"/>
              <a:ext cx="7576" cy="27400"/>
            </a:xfrm>
            <a:custGeom>
              <a:avLst/>
              <a:gdLst/>
              <a:ahLst/>
              <a:cxnLst/>
              <a:rect l="l" t="t" r="r" b="b"/>
              <a:pathLst>
                <a:path w="506" h="1830" extrusionOk="0">
                  <a:moveTo>
                    <a:pt x="0" y="0"/>
                  </a:moveTo>
                  <a:lnTo>
                    <a:pt x="0" y="1829"/>
                  </a:lnTo>
                  <a:lnTo>
                    <a:pt x="505" y="1829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163988" y="3331550"/>
              <a:ext cx="35904" cy="33389"/>
            </a:xfrm>
            <a:custGeom>
              <a:avLst/>
              <a:gdLst/>
              <a:ahLst/>
              <a:cxnLst/>
              <a:rect l="l" t="t" r="r" b="b"/>
              <a:pathLst>
                <a:path w="2398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2397" y="22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163988" y="3331550"/>
              <a:ext cx="13550" cy="33389"/>
            </a:xfrm>
            <a:custGeom>
              <a:avLst/>
              <a:gdLst/>
              <a:ahLst/>
              <a:cxnLst/>
              <a:rect l="l" t="t" r="r" b="b"/>
              <a:pathLst>
                <a:path w="905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905" y="22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97149" y="3374342"/>
              <a:ext cx="180074" cy="268577"/>
            </a:xfrm>
            <a:custGeom>
              <a:avLst/>
              <a:gdLst/>
              <a:ahLst/>
              <a:cxnLst/>
              <a:rect l="l" t="t" r="r" b="b"/>
              <a:pathLst>
                <a:path w="12027" h="17938" extrusionOk="0">
                  <a:moveTo>
                    <a:pt x="8951" y="1"/>
                  </a:moveTo>
                  <a:cubicBezTo>
                    <a:pt x="4017" y="1"/>
                    <a:pt x="1" y="4006"/>
                    <a:pt x="1" y="8958"/>
                  </a:cubicBezTo>
                  <a:cubicBezTo>
                    <a:pt x="1" y="13932"/>
                    <a:pt x="4017" y="17937"/>
                    <a:pt x="8951" y="17937"/>
                  </a:cubicBezTo>
                  <a:cubicBezTo>
                    <a:pt x="9002" y="17937"/>
                    <a:pt x="9053" y="17937"/>
                    <a:pt x="9104" y="17936"/>
                  </a:cubicBezTo>
                  <a:lnTo>
                    <a:pt x="10597" y="16023"/>
                  </a:lnTo>
                  <a:lnTo>
                    <a:pt x="9104" y="13584"/>
                  </a:lnTo>
                  <a:cubicBezTo>
                    <a:pt x="6560" y="13584"/>
                    <a:pt x="4479" y="11523"/>
                    <a:pt x="4479" y="8958"/>
                  </a:cubicBezTo>
                  <a:cubicBezTo>
                    <a:pt x="4479" y="6414"/>
                    <a:pt x="6560" y="4333"/>
                    <a:pt x="9104" y="4333"/>
                  </a:cubicBezTo>
                  <a:lnTo>
                    <a:pt x="10366" y="4333"/>
                  </a:lnTo>
                  <a:lnTo>
                    <a:pt x="12027" y="2273"/>
                  </a:lnTo>
                  <a:lnTo>
                    <a:pt x="10366" y="2"/>
                  </a:lnTo>
                  <a:lnTo>
                    <a:pt x="9104" y="2"/>
                  </a:lnTo>
                  <a:cubicBezTo>
                    <a:pt x="9053" y="1"/>
                    <a:pt x="9002" y="1"/>
                    <a:pt x="89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133459" y="3631539"/>
              <a:ext cx="52269" cy="42207"/>
            </a:xfrm>
            <a:custGeom>
              <a:avLst/>
              <a:gdLst/>
              <a:ahLst/>
              <a:cxnLst/>
              <a:rect l="l" t="t" r="r" b="b"/>
              <a:pathLst>
                <a:path w="3491" h="2819" extrusionOk="0">
                  <a:moveTo>
                    <a:pt x="0" y="1"/>
                  </a:moveTo>
                  <a:lnTo>
                    <a:pt x="0" y="2818"/>
                  </a:lnTo>
                  <a:lnTo>
                    <a:pt x="3490" y="2818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152339" y="3354219"/>
              <a:ext cx="59201" cy="141355"/>
            </a:xfrm>
            <a:custGeom>
              <a:avLst/>
              <a:gdLst/>
              <a:ahLst/>
              <a:cxnLst/>
              <a:rect l="l" t="t" r="r" b="b"/>
              <a:pathLst>
                <a:path w="3954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3953" y="944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152339" y="3354219"/>
              <a:ext cx="21111" cy="141355"/>
            </a:xfrm>
            <a:custGeom>
              <a:avLst/>
              <a:gdLst/>
              <a:ahLst/>
              <a:cxnLst/>
              <a:rect l="l" t="t" r="r" b="b"/>
              <a:pathLst>
                <a:path w="1410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1409" y="944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133459" y="3577713"/>
              <a:ext cx="99477" cy="36533"/>
            </a:xfrm>
            <a:custGeom>
              <a:avLst/>
              <a:gdLst/>
              <a:ahLst/>
              <a:cxnLst/>
              <a:rect l="l" t="t" r="r" b="b"/>
              <a:pathLst>
                <a:path w="6644" h="2440" extrusionOk="0">
                  <a:moveTo>
                    <a:pt x="0" y="1"/>
                  </a:moveTo>
                  <a:lnTo>
                    <a:pt x="0" y="2440"/>
                  </a:lnTo>
                  <a:lnTo>
                    <a:pt x="5425" y="2440"/>
                  </a:lnTo>
                  <a:cubicBezTo>
                    <a:pt x="6097" y="2440"/>
                    <a:pt x="6644" y="1893"/>
                    <a:pt x="6644" y="1220"/>
                  </a:cubicBezTo>
                  <a:lnTo>
                    <a:pt x="6623" y="1220"/>
                  </a:lnTo>
                  <a:cubicBezTo>
                    <a:pt x="6623" y="547"/>
                    <a:pt x="6076" y="1"/>
                    <a:pt x="5425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133459" y="3577713"/>
              <a:ext cx="97276" cy="19225"/>
            </a:xfrm>
            <a:custGeom>
              <a:avLst/>
              <a:gdLst/>
              <a:ahLst/>
              <a:cxnLst/>
              <a:rect l="l" t="t" r="r" b="b"/>
              <a:pathLst>
                <a:path w="6497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5403" y="1283"/>
                  </a:lnTo>
                  <a:cubicBezTo>
                    <a:pt x="5866" y="1283"/>
                    <a:pt x="6265" y="1052"/>
                    <a:pt x="6497" y="653"/>
                  </a:cubicBezTo>
                  <a:cubicBezTo>
                    <a:pt x="6265" y="253"/>
                    <a:pt x="5866" y="1"/>
                    <a:pt x="5425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33459" y="3614231"/>
              <a:ext cx="73979" cy="28657"/>
            </a:xfrm>
            <a:custGeom>
              <a:avLst/>
              <a:gdLst/>
              <a:ahLst/>
              <a:cxnLst/>
              <a:rect l="l" t="t" r="r" b="b"/>
              <a:pathLst>
                <a:path w="4941" h="1914" extrusionOk="0">
                  <a:moveTo>
                    <a:pt x="0" y="1"/>
                  </a:moveTo>
                  <a:lnTo>
                    <a:pt x="0" y="1914"/>
                  </a:lnTo>
                  <a:lnTo>
                    <a:pt x="3343" y="1914"/>
                  </a:lnTo>
                  <a:cubicBezTo>
                    <a:pt x="4226" y="1914"/>
                    <a:pt x="4941" y="1178"/>
                    <a:pt x="4941" y="295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145736" y="3329664"/>
              <a:ext cx="71149" cy="11035"/>
            </a:xfrm>
            <a:custGeom>
              <a:avLst/>
              <a:gdLst/>
              <a:ahLst/>
              <a:cxnLst/>
              <a:rect l="l" t="t" r="r" b="b"/>
              <a:pathLst>
                <a:path w="4752" h="737" extrusionOk="0">
                  <a:moveTo>
                    <a:pt x="442" y="1"/>
                  </a:moveTo>
                  <a:cubicBezTo>
                    <a:pt x="0" y="43"/>
                    <a:pt x="0" y="694"/>
                    <a:pt x="442" y="736"/>
                  </a:cubicBezTo>
                  <a:lnTo>
                    <a:pt x="4394" y="736"/>
                  </a:lnTo>
                  <a:cubicBezTo>
                    <a:pt x="4605" y="736"/>
                    <a:pt x="4752" y="568"/>
                    <a:pt x="4752" y="358"/>
                  </a:cubicBezTo>
                  <a:cubicBezTo>
                    <a:pt x="4752" y="169"/>
                    <a:pt x="4605" y="1"/>
                    <a:pt x="4394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61667" y="3329634"/>
              <a:ext cx="55219" cy="11080"/>
            </a:xfrm>
            <a:custGeom>
              <a:avLst/>
              <a:gdLst/>
              <a:ahLst/>
              <a:cxnLst/>
              <a:rect l="l" t="t" r="r" b="b"/>
              <a:pathLst>
                <a:path w="3688" h="740" extrusionOk="0">
                  <a:moveTo>
                    <a:pt x="475" y="1"/>
                  </a:moveTo>
                  <a:cubicBezTo>
                    <a:pt x="0" y="1"/>
                    <a:pt x="0" y="740"/>
                    <a:pt x="475" y="740"/>
                  </a:cubicBezTo>
                  <a:cubicBezTo>
                    <a:pt x="487" y="740"/>
                    <a:pt x="500" y="739"/>
                    <a:pt x="513" y="738"/>
                  </a:cubicBezTo>
                  <a:lnTo>
                    <a:pt x="3330" y="738"/>
                  </a:lnTo>
                  <a:cubicBezTo>
                    <a:pt x="3541" y="738"/>
                    <a:pt x="3688" y="570"/>
                    <a:pt x="3688" y="360"/>
                  </a:cubicBezTo>
                  <a:cubicBezTo>
                    <a:pt x="3688" y="171"/>
                    <a:pt x="3541" y="3"/>
                    <a:pt x="3330" y="3"/>
                  </a:cubicBezTo>
                  <a:lnTo>
                    <a:pt x="513" y="3"/>
                  </a:lnTo>
                  <a:cubicBezTo>
                    <a:pt x="500" y="2"/>
                    <a:pt x="487" y="1"/>
                    <a:pt x="47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043744" y="3662712"/>
              <a:ext cx="224138" cy="22683"/>
            </a:xfrm>
            <a:custGeom>
              <a:avLst/>
              <a:gdLst/>
              <a:ahLst/>
              <a:cxnLst/>
              <a:rect l="l" t="t" r="r" b="b"/>
              <a:pathLst>
                <a:path w="14970" h="1515" extrusionOk="0">
                  <a:moveTo>
                    <a:pt x="1009" y="0"/>
                  </a:moveTo>
                  <a:cubicBezTo>
                    <a:pt x="0" y="0"/>
                    <a:pt x="0" y="1514"/>
                    <a:pt x="1009" y="1514"/>
                  </a:cubicBezTo>
                  <a:lnTo>
                    <a:pt x="14213" y="1514"/>
                  </a:lnTo>
                  <a:cubicBezTo>
                    <a:pt x="14633" y="1514"/>
                    <a:pt x="14970" y="1178"/>
                    <a:pt x="14970" y="757"/>
                  </a:cubicBezTo>
                  <a:cubicBezTo>
                    <a:pt x="14970" y="337"/>
                    <a:pt x="14633" y="0"/>
                    <a:pt x="1421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084035" y="3662712"/>
              <a:ext cx="183847" cy="22683"/>
            </a:xfrm>
            <a:custGeom>
              <a:avLst/>
              <a:gdLst/>
              <a:ahLst/>
              <a:cxnLst/>
              <a:rect l="l" t="t" r="r" b="b"/>
              <a:pathLst>
                <a:path w="12279" h="1515" extrusionOk="0">
                  <a:moveTo>
                    <a:pt x="1031" y="0"/>
                  </a:moveTo>
                  <a:cubicBezTo>
                    <a:pt x="0" y="0"/>
                    <a:pt x="0" y="1514"/>
                    <a:pt x="1031" y="1514"/>
                  </a:cubicBezTo>
                  <a:lnTo>
                    <a:pt x="11522" y="1514"/>
                  </a:lnTo>
                  <a:cubicBezTo>
                    <a:pt x="11942" y="1514"/>
                    <a:pt x="12279" y="1178"/>
                    <a:pt x="12279" y="757"/>
                  </a:cubicBezTo>
                  <a:cubicBezTo>
                    <a:pt x="12279" y="337"/>
                    <a:pt x="11942" y="0"/>
                    <a:pt x="1152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105131" y="3396396"/>
              <a:ext cx="30544" cy="25917"/>
            </a:xfrm>
            <a:custGeom>
              <a:avLst/>
              <a:gdLst/>
              <a:ahLst/>
              <a:cxnLst/>
              <a:rect l="l" t="t" r="r" b="b"/>
              <a:pathLst>
                <a:path w="2040" h="1731" extrusionOk="0">
                  <a:moveTo>
                    <a:pt x="1177" y="1"/>
                  </a:moveTo>
                  <a:cubicBezTo>
                    <a:pt x="400" y="1"/>
                    <a:pt x="0" y="926"/>
                    <a:pt x="547" y="1472"/>
                  </a:cubicBezTo>
                  <a:cubicBezTo>
                    <a:pt x="732" y="1650"/>
                    <a:pt x="954" y="1730"/>
                    <a:pt x="1171" y="1730"/>
                  </a:cubicBezTo>
                  <a:cubicBezTo>
                    <a:pt x="1619" y="1730"/>
                    <a:pt x="2039" y="1387"/>
                    <a:pt x="2039" y="863"/>
                  </a:cubicBezTo>
                  <a:cubicBezTo>
                    <a:pt x="2039" y="379"/>
                    <a:pt x="1661" y="1"/>
                    <a:pt x="117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087179" y="3593135"/>
              <a:ext cx="30559" cy="25917"/>
            </a:xfrm>
            <a:custGeom>
              <a:avLst/>
              <a:gdLst/>
              <a:ahLst/>
              <a:cxnLst/>
              <a:rect l="l" t="t" r="r" b="b"/>
              <a:pathLst>
                <a:path w="2041" h="1731" extrusionOk="0">
                  <a:moveTo>
                    <a:pt x="1178" y="1"/>
                  </a:moveTo>
                  <a:cubicBezTo>
                    <a:pt x="400" y="1"/>
                    <a:pt x="1" y="926"/>
                    <a:pt x="547" y="1473"/>
                  </a:cubicBezTo>
                  <a:cubicBezTo>
                    <a:pt x="732" y="1651"/>
                    <a:pt x="955" y="1731"/>
                    <a:pt x="1171" y="1731"/>
                  </a:cubicBezTo>
                  <a:cubicBezTo>
                    <a:pt x="1619" y="1731"/>
                    <a:pt x="2040" y="1388"/>
                    <a:pt x="2040" y="863"/>
                  </a:cubicBezTo>
                  <a:cubicBezTo>
                    <a:pt x="2040" y="379"/>
                    <a:pt x="1662" y="1"/>
                    <a:pt x="1178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>
            <a:off x="1382690" y="2571409"/>
            <a:ext cx="795533" cy="803307"/>
            <a:chOff x="3514902" y="1489020"/>
            <a:chExt cx="354145" cy="351869"/>
          </a:xfrm>
        </p:grpSpPr>
        <p:sp>
          <p:nvSpPr>
            <p:cNvPr id="95" name="Google Shape;95;p2"/>
            <p:cNvSpPr/>
            <p:nvPr/>
          </p:nvSpPr>
          <p:spPr>
            <a:xfrm>
              <a:off x="3514902" y="1489020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619094" y="1759498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623181" y="1722052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560536" y="1784682"/>
              <a:ext cx="41264" cy="41579"/>
            </a:xfrm>
            <a:custGeom>
              <a:avLst/>
              <a:gdLst/>
              <a:ahLst/>
              <a:cxnLst/>
              <a:rect l="l" t="t" r="r" b="b"/>
              <a:pathLst>
                <a:path w="2756" h="2777" extrusionOk="0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60957" y="1717635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681739" y="1696868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686141" y="1659092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723602" y="1654990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44698" y="1633909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48786" y="1596447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86561" y="159203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807343" y="1571264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811745" y="1533488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597998" y="1780594"/>
              <a:ext cx="24570" cy="24570"/>
            </a:xfrm>
            <a:custGeom>
              <a:avLst/>
              <a:gdLst/>
              <a:ahLst/>
              <a:cxnLst/>
              <a:rect l="l" t="t" r="r" b="b"/>
              <a:pathLst>
                <a:path w="1641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623181" y="1625090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17416" y="1493826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788133" y="1761399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822136" y="1761399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541656" y="1493781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34728" y="1807979"/>
              <a:ext cx="26636" cy="25708"/>
            </a:xfrm>
            <a:custGeom>
              <a:avLst/>
              <a:gdLst/>
              <a:ahLst/>
              <a:cxnLst/>
              <a:rect l="l" t="t" r="r" b="b"/>
              <a:pathLst>
                <a:path w="1779" h="1717" extrusionOk="0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552047" y="1524984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593281" y="1566218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5553546" y="2523379"/>
            <a:ext cx="809480" cy="828969"/>
            <a:chOff x="3512070" y="1956222"/>
            <a:chExt cx="373984" cy="363622"/>
          </a:xfrm>
        </p:grpSpPr>
        <p:sp>
          <p:nvSpPr>
            <p:cNvPr id="118" name="Google Shape;118;p2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2"/>
          <p:cNvSpPr txBox="1"/>
          <p:nvPr/>
        </p:nvSpPr>
        <p:spPr>
          <a:xfrm>
            <a:off x="2786700" y="4556657"/>
            <a:ext cx="1973367" cy="76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РУССКИЙ ЯЗЫК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4712074" y="4076840"/>
            <a:ext cx="2279503" cy="35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ЛИТЕРАТУРНОЕ ЧТЕНИЕ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6861826" y="4605395"/>
            <a:ext cx="2385248" cy="35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ОКРУЖАЮЩИЙ МИР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8815107" y="4076840"/>
            <a:ext cx="2770730" cy="66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ФУНКЦИОНАЛЬНАЯ ГРАМОТНОСТЬ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bb769b1ab0_0_63"/>
          <p:cNvSpPr txBox="1"/>
          <p:nvPr/>
        </p:nvSpPr>
        <p:spPr>
          <a:xfrm>
            <a:off x="1012724" y="737727"/>
            <a:ext cx="6126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РУССКИЙ ЯЗЫК - 2022</a:t>
            </a:r>
            <a:endParaRPr/>
          </a:p>
        </p:txBody>
      </p:sp>
      <p:graphicFrame>
        <p:nvGraphicFramePr>
          <p:cNvPr id="300" name="Google Shape;300;g1bb769b1ab0_0_63"/>
          <p:cNvGraphicFramePr/>
          <p:nvPr>
            <p:extLst>
              <p:ext uri="{D42A27DB-BD31-4B8C-83A1-F6EECF244321}">
                <p14:modId xmlns:p14="http://schemas.microsoft.com/office/powerpoint/2010/main" val="1672987466"/>
              </p:ext>
            </p:extLst>
          </p:nvPr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1,3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65,9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23 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чел., </a:t>
                      </a: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39,6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6,9 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1" name="Google Shape;301;g1bb769b1ab0_0_63"/>
          <p:cNvSpPr txBox="1"/>
          <p:nvPr/>
        </p:nvSpPr>
        <p:spPr>
          <a:xfrm>
            <a:off x="1030999" y="138392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9</a:t>
            </a:r>
            <a:endParaRPr/>
          </a:p>
        </p:txBody>
      </p:sp>
      <p:sp>
        <p:nvSpPr>
          <p:cNvPr id="302" name="Google Shape;302;g1bb769b1ab0_0_63"/>
          <p:cNvSpPr txBox="1"/>
          <p:nvPr/>
        </p:nvSpPr>
        <p:spPr>
          <a:xfrm>
            <a:off x="1093498" y="2245425"/>
            <a:ext cx="10762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Определение словарей по словарным статьям.</a:t>
            </a:r>
            <a:endParaRPr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b769b1ab0_0_71"/>
          <p:cNvSpPr txBox="1"/>
          <p:nvPr/>
        </p:nvSpPr>
        <p:spPr>
          <a:xfrm>
            <a:off x="1012724" y="737727"/>
            <a:ext cx="6126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РУССКИЙ ЯЗЫК - 2022</a:t>
            </a:r>
            <a:endParaRPr/>
          </a:p>
        </p:txBody>
      </p:sp>
      <p:graphicFrame>
        <p:nvGraphicFramePr>
          <p:cNvPr id="308" name="Google Shape;308;g1bb769b1ab0_0_71"/>
          <p:cNvGraphicFramePr/>
          <p:nvPr>
            <p:extLst>
              <p:ext uri="{D42A27DB-BD31-4B8C-83A1-F6EECF244321}">
                <p14:modId xmlns:p14="http://schemas.microsoft.com/office/powerpoint/2010/main" val="4178014244"/>
              </p:ext>
            </p:extLst>
          </p:nvPr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8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4,7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51,7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6,9 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" name="Google Shape;309;g1bb769b1ab0_0_71"/>
          <p:cNvSpPr txBox="1"/>
          <p:nvPr/>
        </p:nvSpPr>
        <p:spPr>
          <a:xfrm>
            <a:off x="1030999" y="138392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A08209"/>
                </a:solidFill>
                <a:latin typeface="Raleway"/>
                <a:ea typeface="Raleway"/>
                <a:cs typeface="Raleway"/>
                <a:sym typeface="Raleway"/>
              </a:rPr>
              <a:t>10</a:t>
            </a:r>
            <a:endParaRPr/>
          </a:p>
        </p:txBody>
      </p:sp>
      <p:sp>
        <p:nvSpPr>
          <p:cNvPr id="310" name="Google Shape;310;g1bb769b1ab0_0_71"/>
          <p:cNvSpPr txBox="1"/>
          <p:nvPr/>
        </p:nvSpPr>
        <p:spPr>
          <a:xfrm>
            <a:off x="928250" y="2124875"/>
            <a:ext cx="10762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highlight>
                  <a:srgbClr val="FFFFFF"/>
                </a:highlight>
              </a:rPr>
              <a:t>Составление текста-рассуждения на тему "Самая интересная вещь в мире".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/>
          <p:nvPr/>
        </p:nvSpPr>
        <p:spPr>
          <a:xfrm>
            <a:off x="1160979" y="3816929"/>
            <a:ext cx="2377870" cy="83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КОЛИЧЕСТВО участников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3"/>
          <p:cNvSpPr txBox="1"/>
          <p:nvPr/>
        </p:nvSpPr>
        <p:spPr>
          <a:xfrm>
            <a:off x="1554429" y="5216044"/>
            <a:ext cx="15909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54 чел.</a:t>
            </a:r>
            <a:endParaRPr sz="1400" b="1" i="0" u="none" strike="noStrike" cap="none">
              <a:solidFill>
                <a:srgbClr val="D648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3"/>
          <p:cNvSpPr txBox="1"/>
          <p:nvPr/>
        </p:nvSpPr>
        <p:spPr>
          <a:xfrm>
            <a:off x="1012723" y="737727"/>
            <a:ext cx="75441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ЛИТЕРАТУРНОЕ ЧТЕНИЕ - 2022</a:t>
            </a:r>
            <a:endParaRPr/>
          </a:p>
        </p:txBody>
      </p:sp>
      <p:cxnSp>
        <p:nvCxnSpPr>
          <p:cNvPr id="318" name="Google Shape;318;p13"/>
          <p:cNvCxnSpPr/>
          <p:nvPr/>
        </p:nvCxnSpPr>
        <p:spPr>
          <a:xfrm rot="10800000" flipH="1">
            <a:off x="1396181" y="2225582"/>
            <a:ext cx="9082547" cy="2990464"/>
          </a:xfrm>
          <a:prstGeom prst="straightConnector1">
            <a:avLst/>
          </a:prstGeom>
          <a:noFill/>
          <a:ln w="349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9" name="Google Shape;319;p13"/>
          <p:cNvSpPr/>
          <p:nvPr/>
        </p:nvSpPr>
        <p:spPr>
          <a:xfrm>
            <a:off x="2169914" y="4712601"/>
            <a:ext cx="360000" cy="360000"/>
          </a:xfrm>
          <a:prstGeom prst="ellipse">
            <a:avLst/>
          </a:prstGeom>
          <a:solidFill>
            <a:srgbClr val="EDC00E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4736125" y="3888406"/>
            <a:ext cx="360000" cy="360000"/>
          </a:xfrm>
          <a:prstGeom prst="ellipse">
            <a:avLst/>
          </a:prstGeom>
          <a:solidFill>
            <a:srgbClr val="EDC00E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1" name="Google Shape;321;p13"/>
          <p:cNvSpPr/>
          <p:nvPr/>
        </p:nvSpPr>
        <p:spPr>
          <a:xfrm>
            <a:off x="7452235" y="2980931"/>
            <a:ext cx="360000" cy="360000"/>
          </a:xfrm>
          <a:prstGeom prst="ellipse">
            <a:avLst/>
          </a:prstGeom>
          <a:solidFill>
            <a:srgbClr val="EDC00E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2" name="Google Shape;322;p13"/>
          <p:cNvSpPr/>
          <p:nvPr/>
        </p:nvSpPr>
        <p:spPr>
          <a:xfrm>
            <a:off x="10298728" y="2045582"/>
            <a:ext cx="360000" cy="360000"/>
          </a:xfrm>
          <a:prstGeom prst="ellipse">
            <a:avLst/>
          </a:prstGeom>
          <a:solidFill>
            <a:srgbClr val="D64815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3660143" y="2980931"/>
            <a:ext cx="2377870" cy="83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КОЛИЧЕСТВО заданий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3"/>
          <p:cNvSpPr txBox="1"/>
          <p:nvPr/>
        </p:nvSpPr>
        <p:spPr>
          <a:xfrm>
            <a:off x="3777744" y="4487826"/>
            <a:ext cx="23778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lang="ru-RU" sz="3200" b="1" i="0" u="none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 заданий</a:t>
            </a:r>
            <a:endParaRPr sz="1400" b="1" i="0" u="none" strike="noStrike" cap="none">
              <a:solidFill>
                <a:srgbClr val="D648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3"/>
          <p:cNvSpPr/>
          <p:nvPr/>
        </p:nvSpPr>
        <p:spPr>
          <a:xfrm>
            <a:off x="6038013" y="1726437"/>
            <a:ext cx="2935881" cy="133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МАКСИМАЛЬНОЕ количество баллов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3"/>
          <p:cNvSpPr txBox="1"/>
          <p:nvPr/>
        </p:nvSpPr>
        <p:spPr>
          <a:xfrm>
            <a:off x="6408548" y="3570090"/>
            <a:ext cx="23778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54</a:t>
            </a:r>
            <a:r>
              <a:rPr lang="ru-RU" sz="3200" b="1" i="0" u="none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 балла</a:t>
            </a:r>
            <a:endParaRPr sz="1400" b="1" i="0" u="none" strike="noStrike" cap="none">
              <a:solidFill>
                <a:srgbClr val="D648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8892540" y="871650"/>
            <a:ext cx="2935881" cy="133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%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выполнения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олимпиады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3"/>
          <p:cNvSpPr txBox="1"/>
          <p:nvPr/>
        </p:nvSpPr>
        <p:spPr>
          <a:xfrm>
            <a:off x="9883886" y="2474540"/>
            <a:ext cx="14322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46,6</a:t>
            </a:r>
            <a:r>
              <a:rPr lang="ru-RU" sz="3200" b="1" i="0" u="none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 %</a:t>
            </a:r>
            <a:endParaRPr sz="1400" b="1" i="0" u="none" strike="noStrike" cap="none">
              <a:solidFill>
                <a:srgbClr val="D648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2169914" y="4724975"/>
            <a:ext cx="360000" cy="360000"/>
          </a:xfrm>
          <a:prstGeom prst="ellipse">
            <a:avLst/>
          </a:prstGeom>
          <a:solidFill>
            <a:srgbClr val="D64815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0" name="Google Shape;330;p13"/>
          <p:cNvSpPr/>
          <p:nvPr/>
        </p:nvSpPr>
        <p:spPr>
          <a:xfrm>
            <a:off x="4736125" y="3900780"/>
            <a:ext cx="360000" cy="360000"/>
          </a:xfrm>
          <a:prstGeom prst="ellipse">
            <a:avLst/>
          </a:prstGeom>
          <a:solidFill>
            <a:srgbClr val="D64815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7452235" y="2993305"/>
            <a:ext cx="360000" cy="360000"/>
          </a:xfrm>
          <a:prstGeom prst="ellipse">
            <a:avLst/>
          </a:prstGeom>
          <a:solidFill>
            <a:srgbClr val="D64815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"/>
          <p:cNvSpPr txBox="1"/>
          <p:nvPr/>
        </p:nvSpPr>
        <p:spPr>
          <a:xfrm>
            <a:off x="1012723" y="737727"/>
            <a:ext cx="75409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ЛИТЕРАТУРНОЕ ЧТЕНИЕ - 2022</a:t>
            </a:r>
            <a:endParaRPr/>
          </a:p>
        </p:txBody>
      </p:sp>
      <p:graphicFrame>
        <p:nvGraphicFramePr>
          <p:cNvPr id="337" name="Google Shape;337;p14"/>
          <p:cNvGraphicFramePr/>
          <p:nvPr/>
        </p:nvGraphicFramePr>
        <p:xfrm>
          <a:off x="11753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24,6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3,7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" name="Google Shape;338;p14"/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Задание 1</a:t>
            </a:r>
            <a:endParaRPr/>
          </a:p>
        </p:txBody>
      </p:sp>
      <p:sp>
        <p:nvSpPr>
          <p:cNvPr id="339" name="Google Shape;339;p14"/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</a:rPr>
              <a:t>Знание устойчивых сочетаний слов, умение отличать фразеологизмы от свободных словосочетаний.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bbf75c7d5b_0_6"/>
          <p:cNvSpPr txBox="1"/>
          <p:nvPr/>
        </p:nvSpPr>
        <p:spPr>
          <a:xfrm>
            <a:off x="1012723" y="737727"/>
            <a:ext cx="7540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ЛИТЕРАТУРНОЕ ЧТЕНИЕ - 2022</a:t>
            </a:r>
            <a:endParaRPr/>
          </a:p>
        </p:txBody>
      </p:sp>
      <p:graphicFrame>
        <p:nvGraphicFramePr>
          <p:cNvPr id="345" name="Google Shape;345;g1bbf75c7d5b_0_6"/>
          <p:cNvGraphicFramePr/>
          <p:nvPr/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2,9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58 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3,7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6" name="Google Shape;346;g1bbf75c7d5b_0_6"/>
          <p:cNvSpPr txBox="1"/>
          <p:nvPr/>
        </p:nvSpPr>
        <p:spPr>
          <a:xfrm>
            <a:off x="1012724" y="134397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/>
          </a:p>
        </p:txBody>
      </p:sp>
      <p:sp>
        <p:nvSpPr>
          <p:cNvPr id="347" name="Google Shape;347;g1bbf75c7d5b_0_6"/>
          <p:cNvSpPr txBox="1"/>
          <p:nvPr/>
        </p:nvSpPr>
        <p:spPr>
          <a:xfrm>
            <a:off x="1012724" y="1886938"/>
            <a:ext cx="10556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</a:rPr>
              <a:t>Знание героев художественных произведений, способов их передвижения во время путешествий.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bbf75c7d5b_0_13"/>
          <p:cNvSpPr txBox="1"/>
          <p:nvPr/>
        </p:nvSpPr>
        <p:spPr>
          <a:xfrm>
            <a:off x="1012723" y="737727"/>
            <a:ext cx="7540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ЛИТЕРАТУРНОЕ ЧТЕНИЕ - 2022</a:t>
            </a:r>
            <a:endParaRPr/>
          </a:p>
        </p:txBody>
      </p:sp>
      <p:graphicFrame>
        <p:nvGraphicFramePr>
          <p:cNvPr id="353" name="Google Shape;353;g1bbf75c7d5b_0_13"/>
          <p:cNvGraphicFramePr/>
          <p:nvPr/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1,2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 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4" name="Google Shape;354;g1bbf75c7d5b_0_13"/>
          <p:cNvSpPr txBox="1"/>
          <p:nvPr/>
        </p:nvSpPr>
        <p:spPr>
          <a:xfrm>
            <a:off x="1012724" y="134397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/>
          </a:p>
        </p:txBody>
      </p:sp>
      <p:sp>
        <p:nvSpPr>
          <p:cNvPr id="355" name="Google Shape;355;g1bbf75c7d5b_0_13"/>
          <p:cNvSpPr txBox="1"/>
          <p:nvPr/>
        </p:nvSpPr>
        <p:spPr>
          <a:xfrm>
            <a:off x="1012724" y="1886938"/>
            <a:ext cx="10556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</a:rPr>
              <a:t>Умение определять мораль басни.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bbf75c7d5b_0_20"/>
          <p:cNvSpPr txBox="1"/>
          <p:nvPr/>
        </p:nvSpPr>
        <p:spPr>
          <a:xfrm>
            <a:off x="1012723" y="737727"/>
            <a:ext cx="7540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ЛИТЕРАТУРНОЕ ЧТЕНИЕ - 2022</a:t>
            </a:r>
            <a:endParaRPr/>
          </a:p>
        </p:txBody>
      </p:sp>
      <p:graphicFrame>
        <p:nvGraphicFramePr>
          <p:cNvPr id="361" name="Google Shape;361;g1bbf75c7d5b_0_20"/>
          <p:cNvGraphicFramePr/>
          <p:nvPr/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5,5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45,8 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11,1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7,4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" name="Google Shape;362;g1bbf75c7d5b_0_20"/>
          <p:cNvSpPr txBox="1"/>
          <p:nvPr/>
        </p:nvSpPr>
        <p:spPr>
          <a:xfrm>
            <a:off x="1012724" y="134397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endParaRPr/>
          </a:p>
        </p:txBody>
      </p:sp>
      <p:sp>
        <p:nvSpPr>
          <p:cNvPr id="363" name="Google Shape;363;g1bbf75c7d5b_0_20"/>
          <p:cNvSpPr txBox="1"/>
          <p:nvPr/>
        </p:nvSpPr>
        <p:spPr>
          <a:xfrm>
            <a:off x="1012724" y="1886938"/>
            <a:ext cx="10556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</a:rPr>
              <a:t>Соотношение фамилии автора и героя его произведения.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bbf75c7d5b_0_27"/>
          <p:cNvSpPr txBox="1"/>
          <p:nvPr/>
        </p:nvSpPr>
        <p:spPr>
          <a:xfrm>
            <a:off x="1012723" y="737727"/>
            <a:ext cx="7540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ЛИТЕРАТУРНОЕ ЧТЕНИЕ - 2022</a:t>
            </a:r>
            <a:endParaRPr/>
          </a:p>
        </p:txBody>
      </p:sp>
      <p:graphicFrame>
        <p:nvGraphicFramePr>
          <p:cNvPr id="369" name="Google Shape;369;g1bbf75c7d5b_0_27"/>
          <p:cNvGraphicFramePr/>
          <p:nvPr>
            <p:extLst>
              <p:ext uri="{D42A27DB-BD31-4B8C-83A1-F6EECF244321}">
                <p14:modId xmlns:p14="http://schemas.microsoft.com/office/powerpoint/2010/main" val="568759282"/>
              </p:ext>
            </p:extLst>
          </p:nvPr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7,5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62,5 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3,7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1,8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0" name="Google Shape;370;g1bbf75c7d5b_0_27"/>
          <p:cNvSpPr txBox="1"/>
          <p:nvPr/>
        </p:nvSpPr>
        <p:spPr>
          <a:xfrm>
            <a:off x="1012724" y="134397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/>
          </a:p>
        </p:txBody>
      </p:sp>
      <p:sp>
        <p:nvSpPr>
          <p:cNvPr id="371" name="Google Shape;371;g1bbf75c7d5b_0_27"/>
          <p:cNvSpPr txBox="1"/>
          <p:nvPr/>
        </p:nvSpPr>
        <p:spPr>
          <a:xfrm>
            <a:off x="1012724" y="1886938"/>
            <a:ext cx="10556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</a:rPr>
              <a:t>Умение определять тему, тип текста, находить в тексте прямой ответ на поставленный вопрос, строить речевое высказывание в письменной форме.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bbf75c7d5b_0_38"/>
          <p:cNvSpPr txBox="1"/>
          <p:nvPr/>
        </p:nvSpPr>
        <p:spPr>
          <a:xfrm>
            <a:off x="1012723" y="737727"/>
            <a:ext cx="7540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ЛИТЕРАТУРНОЕ ЧТЕНИЕ - 2022</a:t>
            </a:r>
            <a:endParaRPr/>
          </a:p>
        </p:txBody>
      </p:sp>
      <p:graphicFrame>
        <p:nvGraphicFramePr>
          <p:cNvPr id="377" name="Google Shape;377;g1bbf75c7d5b_0_38"/>
          <p:cNvGraphicFramePr/>
          <p:nvPr/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48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5,5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61,6 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11,1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чел., </a:t>
                      </a:r>
                      <a: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8" name="Google Shape;378;g1bbf75c7d5b_0_38"/>
          <p:cNvSpPr txBox="1"/>
          <p:nvPr/>
        </p:nvSpPr>
        <p:spPr>
          <a:xfrm>
            <a:off x="1012724" y="1343978"/>
            <a:ext cx="262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Задание </a:t>
            </a:r>
            <a:r>
              <a:rPr lang="ru-RU" sz="2800" u="sng">
                <a:solidFill>
                  <a:srgbClr val="D64815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endParaRPr/>
          </a:p>
        </p:txBody>
      </p:sp>
      <p:sp>
        <p:nvSpPr>
          <p:cNvPr id="379" name="Google Shape;379;g1bbf75c7d5b_0_38"/>
          <p:cNvSpPr txBox="1"/>
          <p:nvPr/>
        </p:nvSpPr>
        <p:spPr>
          <a:xfrm>
            <a:off x="1012724" y="1886938"/>
            <a:ext cx="10556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</a:rPr>
              <a:t>Умение устанавливать последовательность, строить речевое  высказывание на заданную тему в письменной форме.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39;p21">
            <a:extLst>
              <a:ext uri="{FF2B5EF4-FFF2-40B4-BE49-F238E27FC236}">
                <a16:creationId xmlns:a16="http://schemas.microsoft.com/office/drawing/2014/main" id="{A75A8E7E-7D21-4BD2-A047-C46434665C58}"/>
              </a:ext>
            </a:extLst>
          </p:cNvPr>
          <p:cNvSpPr/>
          <p:nvPr/>
        </p:nvSpPr>
        <p:spPr>
          <a:xfrm>
            <a:off x="1160979" y="3816929"/>
            <a:ext cx="2377870" cy="83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КОЛИЧЕСТВО участников</a:t>
            </a:r>
            <a:endParaRPr sz="2000" b="1" dirty="0"/>
          </a:p>
        </p:txBody>
      </p:sp>
      <p:sp>
        <p:nvSpPr>
          <p:cNvPr id="323" name="Google Shape;346;p21">
            <a:extLst>
              <a:ext uri="{FF2B5EF4-FFF2-40B4-BE49-F238E27FC236}">
                <a16:creationId xmlns:a16="http://schemas.microsoft.com/office/drawing/2014/main" id="{22AC3331-4817-4F96-AC28-FE37E37A6F1B}"/>
              </a:ext>
            </a:extLst>
          </p:cNvPr>
          <p:cNvSpPr txBox="1"/>
          <p:nvPr/>
        </p:nvSpPr>
        <p:spPr>
          <a:xfrm>
            <a:off x="1554429" y="5216044"/>
            <a:ext cx="15909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58 чел.</a:t>
            </a:r>
            <a:endParaRPr b="1" dirty="0">
              <a:solidFill>
                <a:srgbClr val="00732F"/>
              </a:solidFill>
            </a:endParaRPr>
          </a:p>
        </p:txBody>
      </p:sp>
      <p:sp>
        <p:nvSpPr>
          <p:cNvPr id="324" name="Google Shape;347;p21">
            <a:extLst>
              <a:ext uri="{FF2B5EF4-FFF2-40B4-BE49-F238E27FC236}">
                <a16:creationId xmlns:a16="http://schemas.microsoft.com/office/drawing/2014/main" id="{8D55475A-B47D-481C-9EE8-21995A3746A7}"/>
              </a:ext>
            </a:extLst>
          </p:cNvPr>
          <p:cNvSpPr txBox="1"/>
          <p:nvPr/>
        </p:nvSpPr>
        <p:spPr>
          <a:xfrm>
            <a:off x="1012723" y="737727"/>
            <a:ext cx="67995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cxnSp>
        <p:nvCxnSpPr>
          <p:cNvPr id="325" name="Google Shape;348;p21">
            <a:extLst>
              <a:ext uri="{FF2B5EF4-FFF2-40B4-BE49-F238E27FC236}">
                <a16:creationId xmlns:a16="http://schemas.microsoft.com/office/drawing/2014/main" id="{F050B8EC-A36A-4DDA-A705-C1D1D1754D1C}"/>
              </a:ext>
            </a:extLst>
          </p:cNvPr>
          <p:cNvCxnSpPr>
            <a:cxnSpLocks/>
          </p:cNvCxnSpPr>
          <p:nvPr/>
        </p:nvCxnSpPr>
        <p:spPr>
          <a:xfrm flipV="1">
            <a:off x="1396181" y="2225582"/>
            <a:ext cx="9082547" cy="2990464"/>
          </a:xfrm>
          <a:prstGeom prst="straightConnector1">
            <a:avLst/>
          </a:prstGeom>
          <a:noFill/>
          <a:ln w="349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49;p21">
            <a:extLst>
              <a:ext uri="{FF2B5EF4-FFF2-40B4-BE49-F238E27FC236}">
                <a16:creationId xmlns:a16="http://schemas.microsoft.com/office/drawing/2014/main" id="{1118E23A-1912-49A8-81FC-831D1D026C6A}"/>
              </a:ext>
            </a:extLst>
          </p:cNvPr>
          <p:cNvSpPr/>
          <p:nvPr/>
        </p:nvSpPr>
        <p:spPr>
          <a:xfrm>
            <a:off x="2046963" y="4752453"/>
            <a:ext cx="360000" cy="360000"/>
          </a:xfrm>
          <a:prstGeom prst="ellipse">
            <a:avLst/>
          </a:prstGeom>
          <a:solidFill>
            <a:srgbClr val="00732F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7" name="Google Shape;350;p21">
            <a:extLst>
              <a:ext uri="{FF2B5EF4-FFF2-40B4-BE49-F238E27FC236}">
                <a16:creationId xmlns:a16="http://schemas.microsoft.com/office/drawing/2014/main" id="{A987BCF5-3876-41CC-9855-EF93B4B303FE}"/>
              </a:ext>
            </a:extLst>
          </p:cNvPr>
          <p:cNvSpPr/>
          <p:nvPr/>
        </p:nvSpPr>
        <p:spPr>
          <a:xfrm>
            <a:off x="4669078" y="3887064"/>
            <a:ext cx="360000" cy="360000"/>
          </a:xfrm>
          <a:prstGeom prst="ellipse">
            <a:avLst/>
          </a:prstGeom>
          <a:solidFill>
            <a:srgbClr val="00732F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8" name="Google Shape;351;p21">
            <a:extLst>
              <a:ext uri="{FF2B5EF4-FFF2-40B4-BE49-F238E27FC236}">
                <a16:creationId xmlns:a16="http://schemas.microsoft.com/office/drawing/2014/main" id="{9575A7E6-978A-4460-A50A-3E26782A1DF0}"/>
              </a:ext>
            </a:extLst>
          </p:cNvPr>
          <p:cNvSpPr/>
          <p:nvPr/>
        </p:nvSpPr>
        <p:spPr>
          <a:xfrm>
            <a:off x="7417483" y="2998265"/>
            <a:ext cx="360000" cy="360000"/>
          </a:xfrm>
          <a:prstGeom prst="ellipse">
            <a:avLst/>
          </a:prstGeom>
          <a:solidFill>
            <a:srgbClr val="00732F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9" name="Google Shape;352;p21">
            <a:extLst>
              <a:ext uri="{FF2B5EF4-FFF2-40B4-BE49-F238E27FC236}">
                <a16:creationId xmlns:a16="http://schemas.microsoft.com/office/drawing/2014/main" id="{E8A4146C-19AB-4945-BCEC-49EB92FA1751}"/>
              </a:ext>
            </a:extLst>
          </p:cNvPr>
          <p:cNvSpPr/>
          <p:nvPr/>
        </p:nvSpPr>
        <p:spPr>
          <a:xfrm>
            <a:off x="10298728" y="2045582"/>
            <a:ext cx="360000" cy="360000"/>
          </a:xfrm>
          <a:prstGeom prst="ellipse">
            <a:avLst/>
          </a:prstGeom>
          <a:solidFill>
            <a:srgbClr val="00732F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0" name="Google Shape;339;p21">
            <a:extLst>
              <a:ext uri="{FF2B5EF4-FFF2-40B4-BE49-F238E27FC236}">
                <a16:creationId xmlns:a16="http://schemas.microsoft.com/office/drawing/2014/main" id="{E1B21296-B74A-44D4-829C-CAFDD4A8B4FB}"/>
              </a:ext>
            </a:extLst>
          </p:cNvPr>
          <p:cNvSpPr/>
          <p:nvPr/>
        </p:nvSpPr>
        <p:spPr>
          <a:xfrm>
            <a:off x="3660143" y="2980931"/>
            <a:ext cx="2377870" cy="83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КОЛИЧЕСТВО заданий</a:t>
            </a:r>
            <a:endParaRPr sz="2000" b="1" dirty="0"/>
          </a:p>
        </p:txBody>
      </p:sp>
      <p:sp>
        <p:nvSpPr>
          <p:cNvPr id="331" name="Google Shape;346;p21">
            <a:extLst>
              <a:ext uri="{FF2B5EF4-FFF2-40B4-BE49-F238E27FC236}">
                <a16:creationId xmlns:a16="http://schemas.microsoft.com/office/drawing/2014/main" id="{603BBEA3-20AA-4F92-929F-8087C3FFC2C8}"/>
              </a:ext>
            </a:extLst>
          </p:cNvPr>
          <p:cNvSpPr txBox="1"/>
          <p:nvPr/>
        </p:nvSpPr>
        <p:spPr>
          <a:xfrm>
            <a:off x="3777744" y="4487826"/>
            <a:ext cx="23778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8 заданий</a:t>
            </a:r>
            <a:endParaRPr b="1" dirty="0">
              <a:solidFill>
                <a:srgbClr val="00732F"/>
              </a:solidFill>
            </a:endParaRPr>
          </a:p>
        </p:txBody>
      </p:sp>
      <p:sp>
        <p:nvSpPr>
          <p:cNvPr id="332" name="Google Shape;339;p21">
            <a:extLst>
              <a:ext uri="{FF2B5EF4-FFF2-40B4-BE49-F238E27FC236}">
                <a16:creationId xmlns:a16="http://schemas.microsoft.com/office/drawing/2014/main" id="{BBC973D3-C551-44AF-A18E-9891DB8591AA}"/>
              </a:ext>
            </a:extLst>
          </p:cNvPr>
          <p:cNvSpPr/>
          <p:nvPr/>
        </p:nvSpPr>
        <p:spPr>
          <a:xfrm>
            <a:off x="6038013" y="1726437"/>
            <a:ext cx="2935881" cy="133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МАКСИМАЛЬНОЕ количество баллов</a:t>
            </a:r>
            <a:endParaRPr sz="2000" b="1" dirty="0"/>
          </a:p>
        </p:txBody>
      </p:sp>
      <p:sp>
        <p:nvSpPr>
          <p:cNvPr id="333" name="Google Shape;346;p21">
            <a:extLst>
              <a:ext uri="{FF2B5EF4-FFF2-40B4-BE49-F238E27FC236}">
                <a16:creationId xmlns:a16="http://schemas.microsoft.com/office/drawing/2014/main" id="{11037DB4-37F2-46C0-B0B6-C81C510D4F27}"/>
              </a:ext>
            </a:extLst>
          </p:cNvPr>
          <p:cNvSpPr txBox="1"/>
          <p:nvPr/>
        </p:nvSpPr>
        <p:spPr>
          <a:xfrm>
            <a:off x="6408548" y="3570090"/>
            <a:ext cx="23778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46 баллов</a:t>
            </a:r>
            <a:endParaRPr b="1" dirty="0">
              <a:solidFill>
                <a:srgbClr val="00732F"/>
              </a:solidFill>
            </a:endParaRPr>
          </a:p>
        </p:txBody>
      </p:sp>
      <p:sp>
        <p:nvSpPr>
          <p:cNvPr id="334" name="Google Shape;339;p21">
            <a:extLst>
              <a:ext uri="{FF2B5EF4-FFF2-40B4-BE49-F238E27FC236}">
                <a16:creationId xmlns:a16="http://schemas.microsoft.com/office/drawing/2014/main" id="{5D2039A6-F743-4C35-83D8-2C179D09DFBD}"/>
              </a:ext>
            </a:extLst>
          </p:cNvPr>
          <p:cNvSpPr/>
          <p:nvPr/>
        </p:nvSpPr>
        <p:spPr>
          <a:xfrm>
            <a:off x="8892540" y="871650"/>
            <a:ext cx="2935881" cy="133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>
              <a:solidFill>
                <a:schemeClr val="dk1"/>
              </a:solidFill>
              <a:latin typeface="Raleway Medium"/>
              <a:sym typeface="Raleway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Средний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 балл</a:t>
            </a:r>
            <a:endParaRPr sz="2000" b="1" dirty="0"/>
          </a:p>
        </p:txBody>
      </p:sp>
      <p:sp>
        <p:nvSpPr>
          <p:cNvPr id="335" name="Google Shape;346;p21">
            <a:extLst>
              <a:ext uri="{FF2B5EF4-FFF2-40B4-BE49-F238E27FC236}">
                <a16:creationId xmlns:a16="http://schemas.microsoft.com/office/drawing/2014/main" id="{5AD73F67-EF30-4358-BD82-B9D9F61B321C}"/>
              </a:ext>
            </a:extLst>
          </p:cNvPr>
          <p:cNvSpPr txBox="1"/>
          <p:nvPr/>
        </p:nvSpPr>
        <p:spPr>
          <a:xfrm>
            <a:off x="9883886" y="2474540"/>
            <a:ext cx="14322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13,9</a:t>
            </a:r>
            <a:endParaRPr b="1" dirty="0">
              <a:solidFill>
                <a:srgbClr val="00732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/>
          <p:nvPr/>
        </p:nvSpPr>
        <p:spPr>
          <a:xfrm>
            <a:off x="1160979" y="3816929"/>
            <a:ext cx="2377870" cy="83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КОЛИЧЕСТВО участников</a:t>
            </a:r>
            <a:endParaRPr sz="2000" b="1" dirty="0"/>
          </a:p>
        </p:txBody>
      </p:sp>
      <p:sp>
        <p:nvSpPr>
          <p:cNvPr id="346" name="Google Shape;346;p21"/>
          <p:cNvSpPr txBox="1"/>
          <p:nvPr/>
        </p:nvSpPr>
        <p:spPr>
          <a:xfrm>
            <a:off x="1554429" y="5216044"/>
            <a:ext cx="15909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54 чел.</a:t>
            </a:r>
            <a:endParaRPr b="1" dirty="0"/>
          </a:p>
        </p:txBody>
      </p:sp>
      <p:sp>
        <p:nvSpPr>
          <p:cNvPr id="347" name="Google Shape;347;p21"/>
          <p:cNvSpPr txBox="1"/>
          <p:nvPr/>
        </p:nvSpPr>
        <p:spPr>
          <a:xfrm>
            <a:off x="1012724" y="737727"/>
            <a:ext cx="61269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МАТЕМАТИКА - 2022</a:t>
            </a:r>
          </a:p>
        </p:txBody>
      </p:sp>
      <p:cxnSp>
        <p:nvCxnSpPr>
          <p:cNvPr id="348" name="Google Shape;348;p21"/>
          <p:cNvCxnSpPr>
            <a:cxnSpLocks/>
          </p:cNvCxnSpPr>
          <p:nvPr/>
        </p:nvCxnSpPr>
        <p:spPr>
          <a:xfrm flipV="1">
            <a:off x="1396181" y="2225582"/>
            <a:ext cx="9082547" cy="2990464"/>
          </a:xfrm>
          <a:prstGeom prst="straightConnector1">
            <a:avLst/>
          </a:prstGeom>
          <a:noFill/>
          <a:ln w="349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9" name="Google Shape;349;p21"/>
          <p:cNvSpPr/>
          <p:nvPr/>
        </p:nvSpPr>
        <p:spPr>
          <a:xfrm>
            <a:off x="2169914" y="4712601"/>
            <a:ext cx="360000" cy="360000"/>
          </a:xfrm>
          <a:prstGeom prst="ellipse">
            <a:avLst/>
          </a:prstGeom>
          <a:solidFill>
            <a:srgbClr val="6E33B7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0" name="Google Shape;350;p21"/>
          <p:cNvSpPr/>
          <p:nvPr/>
        </p:nvSpPr>
        <p:spPr>
          <a:xfrm>
            <a:off x="4736125" y="3888406"/>
            <a:ext cx="360000" cy="360000"/>
          </a:xfrm>
          <a:prstGeom prst="ellipse">
            <a:avLst/>
          </a:prstGeom>
          <a:solidFill>
            <a:srgbClr val="6E33B7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7452235" y="2980931"/>
            <a:ext cx="360000" cy="360000"/>
          </a:xfrm>
          <a:prstGeom prst="ellipse">
            <a:avLst/>
          </a:prstGeom>
          <a:solidFill>
            <a:srgbClr val="6E33B7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10298728" y="2045582"/>
            <a:ext cx="360000" cy="360000"/>
          </a:xfrm>
          <a:prstGeom prst="ellipse">
            <a:avLst/>
          </a:prstGeom>
          <a:solidFill>
            <a:srgbClr val="6E33B7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" name="Google Shape;339;p21">
            <a:extLst>
              <a:ext uri="{FF2B5EF4-FFF2-40B4-BE49-F238E27FC236}">
                <a16:creationId xmlns:a16="http://schemas.microsoft.com/office/drawing/2014/main" id="{82D52075-9568-4E30-AC18-886B7369DFE9}"/>
              </a:ext>
            </a:extLst>
          </p:cNvPr>
          <p:cNvSpPr/>
          <p:nvPr/>
        </p:nvSpPr>
        <p:spPr>
          <a:xfrm>
            <a:off x="3660143" y="2980931"/>
            <a:ext cx="2377870" cy="83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КОЛИЧЕСТВО заданий</a:t>
            </a:r>
            <a:endParaRPr sz="2000" b="1" dirty="0"/>
          </a:p>
        </p:txBody>
      </p:sp>
      <p:sp>
        <p:nvSpPr>
          <p:cNvPr id="20" name="Google Shape;346;p21">
            <a:extLst>
              <a:ext uri="{FF2B5EF4-FFF2-40B4-BE49-F238E27FC236}">
                <a16:creationId xmlns:a16="http://schemas.microsoft.com/office/drawing/2014/main" id="{E15618C3-12DA-4770-89A8-19E970C0EED6}"/>
              </a:ext>
            </a:extLst>
          </p:cNvPr>
          <p:cNvSpPr txBox="1"/>
          <p:nvPr/>
        </p:nvSpPr>
        <p:spPr>
          <a:xfrm>
            <a:off x="3777744" y="4487826"/>
            <a:ext cx="23778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7 заданий</a:t>
            </a:r>
            <a:endParaRPr b="1" dirty="0"/>
          </a:p>
        </p:txBody>
      </p:sp>
      <p:sp>
        <p:nvSpPr>
          <p:cNvPr id="21" name="Google Shape;339;p21">
            <a:extLst>
              <a:ext uri="{FF2B5EF4-FFF2-40B4-BE49-F238E27FC236}">
                <a16:creationId xmlns:a16="http://schemas.microsoft.com/office/drawing/2014/main" id="{6D2D1BB2-8624-4FAE-A124-7C42A6999399}"/>
              </a:ext>
            </a:extLst>
          </p:cNvPr>
          <p:cNvSpPr/>
          <p:nvPr/>
        </p:nvSpPr>
        <p:spPr>
          <a:xfrm>
            <a:off x="6038013" y="1726437"/>
            <a:ext cx="2935881" cy="133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МАКСИМАЛЬНОЕ количество баллов</a:t>
            </a:r>
            <a:endParaRPr sz="2000" b="1" dirty="0"/>
          </a:p>
        </p:txBody>
      </p:sp>
      <p:sp>
        <p:nvSpPr>
          <p:cNvPr id="22" name="Google Shape;346;p21">
            <a:extLst>
              <a:ext uri="{FF2B5EF4-FFF2-40B4-BE49-F238E27FC236}">
                <a16:creationId xmlns:a16="http://schemas.microsoft.com/office/drawing/2014/main" id="{1A004B1A-EE46-459C-AAE7-9453EDE45D4E}"/>
              </a:ext>
            </a:extLst>
          </p:cNvPr>
          <p:cNvSpPr txBox="1"/>
          <p:nvPr/>
        </p:nvSpPr>
        <p:spPr>
          <a:xfrm>
            <a:off x="6408548" y="3570090"/>
            <a:ext cx="23778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32 балла</a:t>
            </a:r>
            <a:endParaRPr b="1" dirty="0"/>
          </a:p>
        </p:txBody>
      </p:sp>
      <p:sp>
        <p:nvSpPr>
          <p:cNvPr id="24" name="Google Shape;339;p21">
            <a:extLst>
              <a:ext uri="{FF2B5EF4-FFF2-40B4-BE49-F238E27FC236}">
                <a16:creationId xmlns:a16="http://schemas.microsoft.com/office/drawing/2014/main" id="{1BF23247-53E8-4446-B804-7B22267ECAA7}"/>
              </a:ext>
            </a:extLst>
          </p:cNvPr>
          <p:cNvSpPr/>
          <p:nvPr/>
        </p:nvSpPr>
        <p:spPr>
          <a:xfrm>
            <a:off x="8892540" y="871650"/>
            <a:ext cx="2935881" cy="133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%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выполнения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олимпиады</a:t>
            </a:r>
            <a:endParaRPr sz="2000" b="1" dirty="0"/>
          </a:p>
        </p:txBody>
      </p:sp>
      <p:sp>
        <p:nvSpPr>
          <p:cNvPr id="25" name="Google Shape;346;p21">
            <a:extLst>
              <a:ext uri="{FF2B5EF4-FFF2-40B4-BE49-F238E27FC236}">
                <a16:creationId xmlns:a16="http://schemas.microsoft.com/office/drawing/2014/main" id="{57C37326-706F-4622-A05A-A6EE2D239B9C}"/>
              </a:ext>
            </a:extLst>
          </p:cNvPr>
          <p:cNvSpPr txBox="1"/>
          <p:nvPr/>
        </p:nvSpPr>
        <p:spPr>
          <a:xfrm>
            <a:off x="9883886" y="2474540"/>
            <a:ext cx="14322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33 %</a:t>
            </a:r>
            <a:endParaRPr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729ADAF5-CFA9-4A2E-9976-3C62641D20EC}"/>
              </a:ext>
            </a:extLst>
          </p:cNvPr>
          <p:cNvSpPr txBox="1"/>
          <p:nvPr/>
        </p:nvSpPr>
        <p:spPr>
          <a:xfrm>
            <a:off x="1012723" y="737727"/>
            <a:ext cx="6735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graphicFrame>
        <p:nvGraphicFramePr>
          <p:cNvPr id="3" name="Google Shape;88;p17">
            <a:extLst>
              <a:ext uri="{FF2B5EF4-FFF2-40B4-BE49-F238E27FC236}">
                <a16:creationId xmlns:a16="http://schemas.microsoft.com/office/drawing/2014/main" id="{860BBA45-2C86-47A2-8027-973E1F57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961825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1,4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71,6 %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38 чел., 65,5 %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13 чел., 22,4 %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Google Shape;347;p21">
            <a:extLst>
              <a:ext uri="{FF2B5EF4-FFF2-40B4-BE49-F238E27FC236}">
                <a16:creationId xmlns:a16="http://schemas.microsoft.com/office/drawing/2014/main" id="{83BEB65F-C8D0-4AA0-9FC5-5D97CB431E53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Задание 1</a:t>
            </a:r>
          </a:p>
        </p:txBody>
      </p:sp>
      <p:sp>
        <p:nvSpPr>
          <p:cNvPr id="5" name="Google Shape;347;p21">
            <a:extLst>
              <a:ext uri="{FF2B5EF4-FFF2-40B4-BE49-F238E27FC236}">
                <a16:creationId xmlns:a16="http://schemas.microsoft.com/office/drawing/2014/main" id="{EFB0AC71-4524-4981-990B-43CE2AEEB769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Соотношение года и века</a:t>
            </a:r>
          </a:p>
        </p:txBody>
      </p:sp>
    </p:spTree>
    <p:extLst>
      <p:ext uri="{BB962C8B-B14F-4D97-AF65-F5344CB8AC3E}">
        <p14:creationId xmlns:p14="http://schemas.microsoft.com/office/powerpoint/2010/main" val="883830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729ADAF5-CFA9-4A2E-9976-3C62641D20EC}"/>
              </a:ext>
            </a:extLst>
          </p:cNvPr>
          <p:cNvSpPr txBox="1"/>
          <p:nvPr/>
        </p:nvSpPr>
        <p:spPr>
          <a:xfrm>
            <a:off x="1012723" y="737727"/>
            <a:ext cx="6735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graphicFrame>
        <p:nvGraphicFramePr>
          <p:cNvPr id="3" name="Google Shape;88;p17">
            <a:extLst>
              <a:ext uri="{FF2B5EF4-FFF2-40B4-BE49-F238E27FC236}">
                <a16:creationId xmlns:a16="http://schemas.microsoft.com/office/drawing/2014/main" id="{860BBA45-2C86-47A2-8027-973E1F57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349870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4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1,05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26,3 %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5 чел., 8,6 %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30 чел., 51,7 %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Google Shape;347;p21">
            <a:extLst>
              <a:ext uri="{FF2B5EF4-FFF2-40B4-BE49-F238E27FC236}">
                <a16:creationId xmlns:a16="http://schemas.microsoft.com/office/drawing/2014/main" id="{83BEB65F-C8D0-4AA0-9FC5-5D97CB431E53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Задание 2</a:t>
            </a:r>
          </a:p>
        </p:txBody>
      </p:sp>
      <p:sp>
        <p:nvSpPr>
          <p:cNvPr id="5" name="Google Shape;347;p21">
            <a:extLst>
              <a:ext uri="{FF2B5EF4-FFF2-40B4-BE49-F238E27FC236}">
                <a16:creationId xmlns:a16="http://schemas.microsoft.com/office/drawing/2014/main" id="{EFB0AC71-4524-4981-990B-43CE2AEEB769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Объяснение ситуации с использованием знаний о круговороте воды в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1417686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729ADAF5-CFA9-4A2E-9976-3C62641D20EC}"/>
              </a:ext>
            </a:extLst>
          </p:cNvPr>
          <p:cNvSpPr txBox="1"/>
          <p:nvPr/>
        </p:nvSpPr>
        <p:spPr>
          <a:xfrm>
            <a:off x="1012723" y="737727"/>
            <a:ext cx="6735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graphicFrame>
        <p:nvGraphicFramePr>
          <p:cNvPr id="3" name="Google Shape;88;p17">
            <a:extLst>
              <a:ext uri="{FF2B5EF4-FFF2-40B4-BE49-F238E27FC236}">
                <a16:creationId xmlns:a16="http://schemas.microsoft.com/office/drawing/2014/main" id="{860BBA45-2C86-47A2-8027-973E1F57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57442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1,14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56,9 %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32 чел., 55,2 %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24 чел., 41,4 %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Google Shape;347;p21">
            <a:extLst>
              <a:ext uri="{FF2B5EF4-FFF2-40B4-BE49-F238E27FC236}">
                <a16:creationId xmlns:a16="http://schemas.microsoft.com/office/drawing/2014/main" id="{83BEB65F-C8D0-4AA0-9FC5-5D97CB431E53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Задание 3</a:t>
            </a:r>
          </a:p>
        </p:txBody>
      </p:sp>
      <p:sp>
        <p:nvSpPr>
          <p:cNvPr id="5" name="Google Shape;347;p21">
            <a:extLst>
              <a:ext uri="{FF2B5EF4-FFF2-40B4-BE49-F238E27FC236}">
                <a16:creationId xmlns:a16="http://schemas.microsoft.com/office/drawing/2014/main" id="{EFB0AC71-4524-4981-990B-43CE2AEEB769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Свойства воздуха при нагревании</a:t>
            </a:r>
          </a:p>
        </p:txBody>
      </p:sp>
    </p:spTree>
    <p:extLst>
      <p:ext uri="{BB962C8B-B14F-4D97-AF65-F5344CB8AC3E}">
        <p14:creationId xmlns:p14="http://schemas.microsoft.com/office/powerpoint/2010/main" val="4064660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729ADAF5-CFA9-4A2E-9976-3C62641D20EC}"/>
              </a:ext>
            </a:extLst>
          </p:cNvPr>
          <p:cNvSpPr txBox="1"/>
          <p:nvPr/>
        </p:nvSpPr>
        <p:spPr>
          <a:xfrm>
            <a:off x="1012723" y="737727"/>
            <a:ext cx="6735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graphicFrame>
        <p:nvGraphicFramePr>
          <p:cNvPr id="3" name="Google Shape;88;p17">
            <a:extLst>
              <a:ext uri="{FF2B5EF4-FFF2-40B4-BE49-F238E27FC236}">
                <a16:creationId xmlns:a16="http://schemas.microsoft.com/office/drawing/2014/main" id="{860BBA45-2C86-47A2-8027-973E1F57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870755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6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2,5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42 %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 чел., 3,4 %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15 чел., 25,9 %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Google Shape;347;p21">
            <a:extLst>
              <a:ext uri="{FF2B5EF4-FFF2-40B4-BE49-F238E27FC236}">
                <a16:creationId xmlns:a16="http://schemas.microsoft.com/office/drawing/2014/main" id="{83BEB65F-C8D0-4AA0-9FC5-5D97CB431E53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Задание 4</a:t>
            </a:r>
          </a:p>
        </p:txBody>
      </p:sp>
      <p:sp>
        <p:nvSpPr>
          <p:cNvPr id="5" name="Google Shape;347;p21">
            <a:extLst>
              <a:ext uri="{FF2B5EF4-FFF2-40B4-BE49-F238E27FC236}">
                <a16:creationId xmlns:a16="http://schemas.microsoft.com/office/drawing/2014/main" id="{EFB0AC71-4524-4981-990B-43CE2AEEB769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Описание погоды по условным обозначениям</a:t>
            </a:r>
          </a:p>
        </p:txBody>
      </p:sp>
    </p:spTree>
    <p:extLst>
      <p:ext uri="{BB962C8B-B14F-4D97-AF65-F5344CB8AC3E}">
        <p14:creationId xmlns:p14="http://schemas.microsoft.com/office/powerpoint/2010/main" val="1411853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729ADAF5-CFA9-4A2E-9976-3C62641D20EC}"/>
              </a:ext>
            </a:extLst>
          </p:cNvPr>
          <p:cNvSpPr txBox="1"/>
          <p:nvPr/>
        </p:nvSpPr>
        <p:spPr>
          <a:xfrm>
            <a:off x="1012723" y="737727"/>
            <a:ext cx="6735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graphicFrame>
        <p:nvGraphicFramePr>
          <p:cNvPr id="3" name="Google Shape;88;p17">
            <a:extLst>
              <a:ext uri="{FF2B5EF4-FFF2-40B4-BE49-F238E27FC236}">
                <a16:creationId xmlns:a16="http://schemas.microsoft.com/office/drawing/2014/main" id="{860BBA45-2C86-47A2-8027-973E1F57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444732"/>
              </p:ext>
            </p:extLst>
          </p:nvPr>
        </p:nvGraphicFramePr>
        <p:xfrm>
          <a:off x="1175317" y="2818100"/>
          <a:ext cx="10231655" cy="22860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10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1,12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11,2 %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0 чел., 0 %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17 чел., 29,3 %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latin typeface="+mn-lt"/>
                        </a:rPr>
                        <a:t>8</a:t>
                      </a:r>
                      <a:endParaRPr sz="24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 чел.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71049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latin typeface="+mn-lt"/>
                        </a:rPr>
                        <a:t>7</a:t>
                      </a:r>
                      <a:endParaRPr sz="24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 чел.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645746"/>
                  </a:ext>
                </a:extLst>
              </a:tr>
            </a:tbl>
          </a:graphicData>
        </a:graphic>
      </p:graphicFrame>
      <p:sp>
        <p:nvSpPr>
          <p:cNvPr id="4" name="Google Shape;347;p21">
            <a:extLst>
              <a:ext uri="{FF2B5EF4-FFF2-40B4-BE49-F238E27FC236}">
                <a16:creationId xmlns:a16="http://schemas.microsoft.com/office/drawing/2014/main" id="{83BEB65F-C8D0-4AA0-9FC5-5D97CB431E53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Задание 5</a:t>
            </a:r>
          </a:p>
        </p:txBody>
      </p:sp>
      <p:sp>
        <p:nvSpPr>
          <p:cNvPr id="5" name="Google Shape;347;p21">
            <a:extLst>
              <a:ext uri="{FF2B5EF4-FFF2-40B4-BE49-F238E27FC236}">
                <a16:creationId xmlns:a16="http://schemas.microsoft.com/office/drawing/2014/main" id="{EFB0AC71-4524-4981-990B-43CE2AEEB769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ФГ. Поиск решения экологической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199270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729ADAF5-CFA9-4A2E-9976-3C62641D20EC}"/>
              </a:ext>
            </a:extLst>
          </p:cNvPr>
          <p:cNvSpPr txBox="1"/>
          <p:nvPr/>
        </p:nvSpPr>
        <p:spPr>
          <a:xfrm>
            <a:off x="1012723" y="737727"/>
            <a:ext cx="6735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graphicFrame>
        <p:nvGraphicFramePr>
          <p:cNvPr id="3" name="Google Shape;88;p17">
            <a:extLst>
              <a:ext uri="{FF2B5EF4-FFF2-40B4-BE49-F238E27FC236}">
                <a16:creationId xmlns:a16="http://schemas.microsoft.com/office/drawing/2014/main" id="{860BBA45-2C86-47A2-8027-973E1F57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622738"/>
              </p:ext>
            </p:extLst>
          </p:nvPr>
        </p:nvGraphicFramePr>
        <p:xfrm>
          <a:off x="1175317" y="2768404"/>
          <a:ext cx="10231655" cy="28346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1,4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71,6 %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39 чел., 67,2 %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(5 чел. написали решение, получили доп. балл)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19 чел., 32,8 %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Google Shape;347;p21">
            <a:extLst>
              <a:ext uri="{FF2B5EF4-FFF2-40B4-BE49-F238E27FC236}">
                <a16:creationId xmlns:a16="http://schemas.microsoft.com/office/drawing/2014/main" id="{83BEB65F-C8D0-4AA0-9FC5-5D97CB431E53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Задание 6</a:t>
            </a:r>
          </a:p>
        </p:txBody>
      </p:sp>
      <p:sp>
        <p:nvSpPr>
          <p:cNvPr id="5" name="Google Shape;347;p21">
            <a:extLst>
              <a:ext uri="{FF2B5EF4-FFF2-40B4-BE49-F238E27FC236}">
                <a16:creationId xmlns:a16="http://schemas.microsoft.com/office/drawing/2014/main" id="{EFB0AC71-4524-4981-990B-43CE2AEEB769}"/>
              </a:ext>
            </a:extLst>
          </p:cNvPr>
          <p:cNvSpPr txBox="1"/>
          <p:nvPr/>
        </p:nvSpPr>
        <p:spPr>
          <a:xfrm>
            <a:off x="844825" y="1886938"/>
            <a:ext cx="111417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Экологическая задача (математическая грамотность) </a:t>
            </a:r>
          </a:p>
        </p:txBody>
      </p:sp>
    </p:spTree>
    <p:extLst>
      <p:ext uri="{BB962C8B-B14F-4D97-AF65-F5344CB8AC3E}">
        <p14:creationId xmlns:p14="http://schemas.microsoft.com/office/powerpoint/2010/main" val="2587430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729ADAF5-CFA9-4A2E-9976-3C62641D20EC}"/>
              </a:ext>
            </a:extLst>
          </p:cNvPr>
          <p:cNvSpPr txBox="1"/>
          <p:nvPr/>
        </p:nvSpPr>
        <p:spPr>
          <a:xfrm>
            <a:off x="1012723" y="737727"/>
            <a:ext cx="6735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graphicFrame>
        <p:nvGraphicFramePr>
          <p:cNvPr id="3" name="Google Shape;88;p17">
            <a:extLst>
              <a:ext uri="{FF2B5EF4-FFF2-40B4-BE49-F238E27FC236}">
                <a16:creationId xmlns:a16="http://schemas.microsoft.com/office/drawing/2014/main" id="{860BBA45-2C86-47A2-8027-973E1F57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308053"/>
              </p:ext>
            </p:extLst>
          </p:nvPr>
        </p:nvGraphicFramePr>
        <p:xfrm>
          <a:off x="1094141" y="3036149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sym typeface="Raleway Medium"/>
                        </a:rPr>
                        <a:t>4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1,8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44,4 %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 чел., 1,7 %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6 чел., 10,3 %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Google Shape;347;p21">
            <a:extLst>
              <a:ext uri="{FF2B5EF4-FFF2-40B4-BE49-F238E27FC236}">
                <a16:creationId xmlns:a16="http://schemas.microsoft.com/office/drawing/2014/main" id="{83BEB65F-C8D0-4AA0-9FC5-5D97CB431E53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Задание 7</a:t>
            </a:r>
          </a:p>
        </p:txBody>
      </p:sp>
      <p:sp>
        <p:nvSpPr>
          <p:cNvPr id="5" name="Google Shape;347;p21">
            <a:extLst>
              <a:ext uri="{FF2B5EF4-FFF2-40B4-BE49-F238E27FC236}">
                <a16:creationId xmlns:a16="http://schemas.microsoft.com/office/drawing/2014/main" id="{EFB0AC71-4524-4981-990B-43CE2AEEB769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Составление цепей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514863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729ADAF5-CFA9-4A2E-9976-3C62641D20EC}"/>
              </a:ext>
            </a:extLst>
          </p:cNvPr>
          <p:cNvSpPr txBox="1"/>
          <p:nvPr/>
        </p:nvSpPr>
        <p:spPr>
          <a:xfrm>
            <a:off x="1012723" y="737727"/>
            <a:ext cx="6735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graphicFrame>
        <p:nvGraphicFramePr>
          <p:cNvPr id="3" name="Google Shape;88;p17">
            <a:extLst>
              <a:ext uri="{FF2B5EF4-FFF2-40B4-BE49-F238E27FC236}">
                <a16:creationId xmlns:a16="http://schemas.microsoft.com/office/drawing/2014/main" id="{860BBA45-2C86-47A2-8027-973E1F57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99104"/>
              </p:ext>
            </p:extLst>
          </p:nvPr>
        </p:nvGraphicFramePr>
        <p:xfrm>
          <a:off x="1012723" y="2856437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0,5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16,1 %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 чел., 1,7 %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40 чел., 69 %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Google Shape;347;p21">
            <a:extLst>
              <a:ext uri="{FF2B5EF4-FFF2-40B4-BE49-F238E27FC236}">
                <a16:creationId xmlns:a16="http://schemas.microsoft.com/office/drawing/2014/main" id="{83BEB65F-C8D0-4AA0-9FC5-5D97CB431E53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Задание 8</a:t>
            </a:r>
          </a:p>
        </p:txBody>
      </p:sp>
      <p:sp>
        <p:nvSpPr>
          <p:cNvPr id="5" name="Google Shape;347;p21">
            <a:extLst>
              <a:ext uri="{FF2B5EF4-FFF2-40B4-BE49-F238E27FC236}">
                <a16:creationId xmlns:a16="http://schemas.microsoft.com/office/drawing/2014/main" id="{EFB0AC71-4524-4981-990B-43CE2AEEB769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Описание опыта</a:t>
            </a:r>
          </a:p>
        </p:txBody>
      </p:sp>
    </p:spTree>
    <p:extLst>
      <p:ext uri="{BB962C8B-B14F-4D97-AF65-F5344CB8AC3E}">
        <p14:creationId xmlns:p14="http://schemas.microsoft.com/office/powerpoint/2010/main" val="1770951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729ADAF5-CFA9-4A2E-9976-3C62641D20EC}"/>
              </a:ext>
            </a:extLst>
          </p:cNvPr>
          <p:cNvSpPr txBox="1"/>
          <p:nvPr/>
        </p:nvSpPr>
        <p:spPr>
          <a:xfrm>
            <a:off x="1012723" y="737727"/>
            <a:ext cx="6735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sp>
        <p:nvSpPr>
          <p:cNvPr id="4" name="Google Shape;347;p21">
            <a:extLst>
              <a:ext uri="{FF2B5EF4-FFF2-40B4-BE49-F238E27FC236}">
                <a16:creationId xmlns:a16="http://schemas.microsoft.com/office/drawing/2014/main" id="{83BEB65F-C8D0-4AA0-9FC5-5D97CB431E53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Задание 8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B352A1-8B9C-D203-2273-26FC8392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70" y="2178670"/>
            <a:ext cx="10328565" cy="21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57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729ADAF5-CFA9-4A2E-9976-3C62641D20EC}"/>
              </a:ext>
            </a:extLst>
          </p:cNvPr>
          <p:cNvSpPr txBox="1"/>
          <p:nvPr/>
        </p:nvSpPr>
        <p:spPr>
          <a:xfrm>
            <a:off x="1012723" y="737727"/>
            <a:ext cx="6735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graphicFrame>
        <p:nvGraphicFramePr>
          <p:cNvPr id="3" name="Google Shape;88;p17">
            <a:extLst>
              <a:ext uri="{FF2B5EF4-FFF2-40B4-BE49-F238E27FC236}">
                <a16:creationId xmlns:a16="http://schemas.microsoft.com/office/drawing/2014/main" id="{860BBA45-2C86-47A2-8027-973E1F57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957479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13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2,8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21,9 %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 чел., 3,4 %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9 чел., 15,5 %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Google Shape;347;p21">
            <a:extLst>
              <a:ext uri="{FF2B5EF4-FFF2-40B4-BE49-F238E27FC236}">
                <a16:creationId xmlns:a16="http://schemas.microsoft.com/office/drawing/2014/main" id="{83BEB65F-C8D0-4AA0-9FC5-5D97CB431E53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Задание 9</a:t>
            </a:r>
          </a:p>
        </p:txBody>
      </p:sp>
      <p:sp>
        <p:nvSpPr>
          <p:cNvPr id="5" name="Google Shape;347;p21">
            <a:extLst>
              <a:ext uri="{FF2B5EF4-FFF2-40B4-BE49-F238E27FC236}">
                <a16:creationId xmlns:a16="http://schemas.microsoft.com/office/drawing/2014/main" id="{EFB0AC71-4524-4981-990B-43CE2AEEB769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Краеведение. Знание достопримечательностей города Пензы</a:t>
            </a:r>
          </a:p>
        </p:txBody>
      </p:sp>
    </p:spTree>
    <p:extLst>
      <p:ext uri="{BB962C8B-B14F-4D97-AF65-F5344CB8AC3E}">
        <p14:creationId xmlns:p14="http://schemas.microsoft.com/office/powerpoint/2010/main" val="331610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/>
          <p:nvPr/>
        </p:nvSpPr>
        <p:spPr>
          <a:xfrm>
            <a:off x="1012724" y="737727"/>
            <a:ext cx="61269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МАТЕМАТИКА - 2022</a:t>
            </a:r>
            <a:endParaRPr dirty="0"/>
          </a:p>
        </p:txBody>
      </p:sp>
      <p:graphicFrame>
        <p:nvGraphicFramePr>
          <p:cNvPr id="161" name="Google Shape;161;p4"/>
          <p:cNvGraphicFramePr/>
          <p:nvPr/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1,7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 чел., 87 %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чел., 13 %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2" name="Google Shape;162;p4"/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Задание 1</a:t>
            </a:r>
            <a:endParaRPr/>
          </a:p>
        </p:txBody>
      </p:sp>
      <p:sp>
        <p:nvSpPr>
          <p:cNvPr id="163" name="Google Shape;163;p4"/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Вычислительные навыки (порядок действий, умножение на 0)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729ADAF5-CFA9-4A2E-9976-3C62641D20EC}"/>
              </a:ext>
            </a:extLst>
          </p:cNvPr>
          <p:cNvSpPr txBox="1"/>
          <p:nvPr/>
        </p:nvSpPr>
        <p:spPr>
          <a:xfrm>
            <a:off x="1012723" y="737727"/>
            <a:ext cx="6735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sp>
        <p:nvSpPr>
          <p:cNvPr id="4" name="Google Shape;347;p21">
            <a:extLst>
              <a:ext uri="{FF2B5EF4-FFF2-40B4-BE49-F238E27FC236}">
                <a16:creationId xmlns:a16="http://schemas.microsoft.com/office/drawing/2014/main" id="{83BEB65F-C8D0-4AA0-9FC5-5D97CB431E53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Задание 9</a:t>
            </a:r>
          </a:p>
        </p:txBody>
      </p:sp>
      <p:sp>
        <p:nvSpPr>
          <p:cNvPr id="5" name="Google Shape;347;p21">
            <a:extLst>
              <a:ext uri="{FF2B5EF4-FFF2-40B4-BE49-F238E27FC236}">
                <a16:creationId xmlns:a16="http://schemas.microsoft.com/office/drawing/2014/main" id="{EFB0AC71-4524-4981-990B-43CE2AEEB769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Краеведение. Знание достопримечательностей города Пензы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57CE80-35B9-6596-8E17-02FD2B994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69" y="2493189"/>
            <a:ext cx="9564721" cy="24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1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729ADAF5-CFA9-4A2E-9976-3C62641D20EC}"/>
              </a:ext>
            </a:extLst>
          </p:cNvPr>
          <p:cNvSpPr txBox="1"/>
          <p:nvPr/>
        </p:nvSpPr>
        <p:spPr>
          <a:xfrm>
            <a:off x="1330775" y="976841"/>
            <a:ext cx="6735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32F"/>
                </a:solidFill>
                <a:latin typeface="Raleway"/>
                <a:ea typeface="Raleway"/>
                <a:cs typeface="Raleway"/>
                <a:sym typeface="Raleway"/>
              </a:rPr>
              <a:t>ОКРУЖАЮЩИЙ МИР - 2022</a:t>
            </a:r>
          </a:p>
        </p:txBody>
      </p:sp>
      <p:sp>
        <p:nvSpPr>
          <p:cNvPr id="11" name="Google Shape;65;p15">
            <a:extLst>
              <a:ext uri="{FF2B5EF4-FFF2-40B4-BE49-F238E27FC236}">
                <a16:creationId xmlns:a16="http://schemas.microsoft.com/office/drawing/2014/main" id="{D7821763-509E-8951-8E24-7DE61C9BED73}"/>
              </a:ext>
            </a:extLst>
          </p:cNvPr>
          <p:cNvSpPr txBox="1"/>
          <p:nvPr/>
        </p:nvSpPr>
        <p:spPr>
          <a:xfrm>
            <a:off x="1259922" y="2022748"/>
            <a:ext cx="3438659" cy="10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800" b="1" dirty="0">
                <a:solidFill>
                  <a:schemeClr val="dk1"/>
                </a:solidFill>
                <a:latin typeface="Raleway Medium"/>
                <a:sym typeface="Raleway Medium"/>
              </a:rPr>
              <a:t>Максимальное выполнение</a:t>
            </a:r>
            <a:endParaRPr sz="2800" b="1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" name="Google Shape;366;p22">
            <a:extLst>
              <a:ext uri="{FF2B5EF4-FFF2-40B4-BE49-F238E27FC236}">
                <a16:creationId xmlns:a16="http://schemas.microsoft.com/office/drawing/2014/main" id="{E23CC2C3-25F5-66E4-4ECF-8F1B1FE907CC}"/>
              </a:ext>
            </a:extLst>
          </p:cNvPr>
          <p:cNvSpPr txBox="1"/>
          <p:nvPr/>
        </p:nvSpPr>
        <p:spPr>
          <a:xfrm>
            <a:off x="5561416" y="2022748"/>
            <a:ext cx="12170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rPr>
              <a:t>23 </a:t>
            </a:r>
            <a:r>
              <a:rPr lang="es-ES" sz="3600" b="1" dirty="0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rPr>
              <a:t>%</a:t>
            </a:r>
            <a:endParaRPr b="1" dirty="0"/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id="{8459A185-1238-DE5D-1654-614071DAFF6B}"/>
              </a:ext>
            </a:extLst>
          </p:cNvPr>
          <p:cNvSpPr txBox="1"/>
          <p:nvPr/>
        </p:nvSpPr>
        <p:spPr>
          <a:xfrm>
            <a:off x="4627729" y="4071629"/>
            <a:ext cx="3438659" cy="10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800" b="1" dirty="0">
                <a:solidFill>
                  <a:schemeClr val="dk1"/>
                </a:solidFill>
                <a:latin typeface="Raleway Medium"/>
                <a:sym typeface="Raleway Medium"/>
              </a:rPr>
              <a:t>Минимальное выполнение</a:t>
            </a:r>
            <a:endParaRPr sz="2800" b="1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5" name="Google Shape;366;p22">
            <a:extLst>
              <a:ext uri="{FF2B5EF4-FFF2-40B4-BE49-F238E27FC236}">
                <a16:creationId xmlns:a16="http://schemas.microsoft.com/office/drawing/2014/main" id="{75276B80-1E3B-237B-480A-E05478444500}"/>
              </a:ext>
            </a:extLst>
          </p:cNvPr>
          <p:cNvSpPr txBox="1"/>
          <p:nvPr/>
        </p:nvSpPr>
        <p:spPr>
          <a:xfrm>
            <a:off x="8270420" y="4144618"/>
            <a:ext cx="16985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rPr>
              <a:t>33,1 </a:t>
            </a:r>
            <a:r>
              <a:rPr lang="es-ES" sz="3600" b="1" dirty="0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rPr>
              <a:t>%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520632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39;p21">
            <a:extLst>
              <a:ext uri="{FF2B5EF4-FFF2-40B4-BE49-F238E27FC236}">
                <a16:creationId xmlns:a16="http://schemas.microsoft.com/office/drawing/2014/main" id="{E338B031-1ABF-491E-92D0-5F9F3E5288D7}"/>
              </a:ext>
            </a:extLst>
          </p:cNvPr>
          <p:cNvSpPr/>
          <p:nvPr/>
        </p:nvSpPr>
        <p:spPr>
          <a:xfrm>
            <a:off x="1160979" y="4191039"/>
            <a:ext cx="2377870" cy="83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КОЛИЧЕСТВО участников</a:t>
            </a:r>
            <a:endParaRPr sz="2000" b="1" dirty="0"/>
          </a:p>
        </p:txBody>
      </p:sp>
      <p:sp>
        <p:nvSpPr>
          <p:cNvPr id="10" name="Google Shape;346;p21">
            <a:extLst>
              <a:ext uri="{FF2B5EF4-FFF2-40B4-BE49-F238E27FC236}">
                <a16:creationId xmlns:a16="http://schemas.microsoft.com/office/drawing/2014/main" id="{3BCBCE29-10EB-4FD3-B900-EC7E10537D88}"/>
              </a:ext>
            </a:extLst>
          </p:cNvPr>
          <p:cNvSpPr txBox="1"/>
          <p:nvPr/>
        </p:nvSpPr>
        <p:spPr>
          <a:xfrm>
            <a:off x="1576181" y="5606208"/>
            <a:ext cx="15909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51 чел.</a:t>
            </a:r>
            <a:endParaRPr b="1" dirty="0">
              <a:solidFill>
                <a:srgbClr val="008D9E"/>
              </a:solidFill>
            </a:endParaRPr>
          </a:p>
        </p:txBody>
      </p:sp>
      <p:sp>
        <p:nvSpPr>
          <p:cNvPr id="11" name="Google Shape;347;p21">
            <a:extLst>
              <a:ext uri="{FF2B5EF4-FFF2-40B4-BE49-F238E27FC236}">
                <a16:creationId xmlns:a16="http://schemas.microsoft.com/office/drawing/2014/main" id="{EF6D5087-08AA-4ECF-AB9F-82EA190ED500}"/>
              </a:ext>
            </a:extLst>
          </p:cNvPr>
          <p:cNvSpPr txBox="1"/>
          <p:nvPr/>
        </p:nvSpPr>
        <p:spPr>
          <a:xfrm>
            <a:off x="532062" y="575895"/>
            <a:ext cx="10065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ФУНКЦИОНАЛЬНАЯ ГРАМОТНОСТЬ - 2022</a:t>
            </a:r>
          </a:p>
        </p:txBody>
      </p:sp>
      <p:cxnSp>
        <p:nvCxnSpPr>
          <p:cNvPr id="12" name="Google Shape;348;p21">
            <a:extLst>
              <a:ext uri="{FF2B5EF4-FFF2-40B4-BE49-F238E27FC236}">
                <a16:creationId xmlns:a16="http://schemas.microsoft.com/office/drawing/2014/main" id="{5432DB6C-771E-4151-ABF8-792D0C0D5872}"/>
              </a:ext>
            </a:extLst>
          </p:cNvPr>
          <p:cNvCxnSpPr>
            <a:cxnSpLocks/>
          </p:cNvCxnSpPr>
          <p:nvPr/>
        </p:nvCxnSpPr>
        <p:spPr>
          <a:xfrm flipV="1">
            <a:off x="1576181" y="2659633"/>
            <a:ext cx="9082547" cy="2990464"/>
          </a:xfrm>
          <a:prstGeom prst="straightConnector1">
            <a:avLst/>
          </a:prstGeom>
          <a:noFill/>
          <a:ln w="349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349;p21">
            <a:extLst>
              <a:ext uri="{FF2B5EF4-FFF2-40B4-BE49-F238E27FC236}">
                <a16:creationId xmlns:a16="http://schemas.microsoft.com/office/drawing/2014/main" id="{A8C0DABE-4256-41D8-BB7E-8E18418650BB}"/>
              </a:ext>
            </a:extLst>
          </p:cNvPr>
          <p:cNvSpPr/>
          <p:nvPr/>
        </p:nvSpPr>
        <p:spPr>
          <a:xfrm>
            <a:off x="2169914" y="5149924"/>
            <a:ext cx="360000" cy="360000"/>
          </a:xfrm>
          <a:prstGeom prst="ellipse">
            <a:avLst/>
          </a:prstGeom>
          <a:solidFill>
            <a:srgbClr val="008D9E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350;p21">
            <a:extLst>
              <a:ext uri="{FF2B5EF4-FFF2-40B4-BE49-F238E27FC236}">
                <a16:creationId xmlns:a16="http://schemas.microsoft.com/office/drawing/2014/main" id="{00FAB273-38C1-4666-A575-21CDADFE8EEF}"/>
              </a:ext>
            </a:extLst>
          </p:cNvPr>
          <p:cNvSpPr/>
          <p:nvPr/>
        </p:nvSpPr>
        <p:spPr>
          <a:xfrm>
            <a:off x="4849078" y="4265470"/>
            <a:ext cx="360000" cy="360000"/>
          </a:xfrm>
          <a:prstGeom prst="ellipse">
            <a:avLst/>
          </a:prstGeom>
          <a:solidFill>
            <a:srgbClr val="008D9E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Google Shape;351;p21">
            <a:extLst>
              <a:ext uri="{FF2B5EF4-FFF2-40B4-BE49-F238E27FC236}">
                <a16:creationId xmlns:a16="http://schemas.microsoft.com/office/drawing/2014/main" id="{CE5CC5B0-440A-4FFF-9A80-E0BA7573D8DE}"/>
              </a:ext>
            </a:extLst>
          </p:cNvPr>
          <p:cNvSpPr/>
          <p:nvPr/>
        </p:nvSpPr>
        <p:spPr>
          <a:xfrm>
            <a:off x="7597483" y="3413587"/>
            <a:ext cx="360000" cy="360000"/>
          </a:xfrm>
          <a:prstGeom prst="ellipse">
            <a:avLst/>
          </a:prstGeom>
          <a:solidFill>
            <a:srgbClr val="008D9E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" name="Google Shape;352;p21">
            <a:extLst>
              <a:ext uri="{FF2B5EF4-FFF2-40B4-BE49-F238E27FC236}">
                <a16:creationId xmlns:a16="http://schemas.microsoft.com/office/drawing/2014/main" id="{3D5EF47B-8A2B-44E2-A862-A4B363383054}"/>
              </a:ext>
            </a:extLst>
          </p:cNvPr>
          <p:cNvSpPr/>
          <p:nvPr/>
        </p:nvSpPr>
        <p:spPr>
          <a:xfrm>
            <a:off x="10370708" y="2474540"/>
            <a:ext cx="360000" cy="360000"/>
          </a:xfrm>
          <a:prstGeom prst="ellipse">
            <a:avLst/>
          </a:prstGeom>
          <a:solidFill>
            <a:srgbClr val="008D9E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" name="Google Shape;339;p21">
            <a:extLst>
              <a:ext uri="{FF2B5EF4-FFF2-40B4-BE49-F238E27FC236}">
                <a16:creationId xmlns:a16="http://schemas.microsoft.com/office/drawing/2014/main" id="{3FA3FE4F-4B11-4263-8F04-9BB67A210335}"/>
              </a:ext>
            </a:extLst>
          </p:cNvPr>
          <p:cNvSpPr/>
          <p:nvPr/>
        </p:nvSpPr>
        <p:spPr>
          <a:xfrm>
            <a:off x="3840143" y="3452583"/>
            <a:ext cx="2377870" cy="83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КОЛИЧЕСТВО заданий</a:t>
            </a:r>
            <a:endParaRPr sz="2000" b="1" dirty="0"/>
          </a:p>
        </p:txBody>
      </p:sp>
      <p:sp>
        <p:nvSpPr>
          <p:cNvPr id="18" name="Google Shape;346;p21">
            <a:extLst>
              <a:ext uri="{FF2B5EF4-FFF2-40B4-BE49-F238E27FC236}">
                <a16:creationId xmlns:a16="http://schemas.microsoft.com/office/drawing/2014/main" id="{970F5937-1FE5-46CF-9B12-890501672A10}"/>
              </a:ext>
            </a:extLst>
          </p:cNvPr>
          <p:cNvSpPr txBox="1"/>
          <p:nvPr/>
        </p:nvSpPr>
        <p:spPr>
          <a:xfrm>
            <a:off x="3840143" y="4828476"/>
            <a:ext cx="23778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9 заданий</a:t>
            </a:r>
            <a:endParaRPr b="1" dirty="0">
              <a:solidFill>
                <a:srgbClr val="008D9E"/>
              </a:solidFill>
            </a:endParaRPr>
          </a:p>
        </p:txBody>
      </p:sp>
      <p:sp>
        <p:nvSpPr>
          <p:cNvPr id="19" name="Google Shape;339;p21">
            <a:extLst>
              <a:ext uri="{FF2B5EF4-FFF2-40B4-BE49-F238E27FC236}">
                <a16:creationId xmlns:a16="http://schemas.microsoft.com/office/drawing/2014/main" id="{F2A33037-3F29-4C8E-A5FE-C8231575C0E6}"/>
              </a:ext>
            </a:extLst>
          </p:cNvPr>
          <p:cNvSpPr/>
          <p:nvPr/>
        </p:nvSpPr>
        <p:spPr>
          <a:xfrm>
            <a:off x="6147521" y="2202980"/>
            <a:ext cx="2935881" cy="133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МАКСИМАЛЬНОЕ количество баллов</a:t>
            </a:r>
            <a:endParaRPr sz="2000" b="1" dirty="0"/>
          </a:p>
        </p:txBody>
      </p:sp>
      <p:sp>
        <p:nvSpPr>
          <p:cNvPr id="20" name="Google Shape;346;p21">
            <a:extLst>
              <a:ext uri="{FF2B5EF4-FFF2-40B4-BE49-F238E27FC236}">
                <a16:creationId xmlns:a16="http://schemas.microsoft.com/office/drawing/2014/main" id="{BF7F22EC-E083-4625-AC96-B86C3569B297}"/>
              </a:ext>
            </a:extLst>
          </p:cNvPr>
          <p:cNvSpPr txBox="1"/>
          <p:nvPr/>
        </p:nvSpPr>
        <p:spPr>
          <a:xfrm>
            <a:off x="6514670" y="3890834"/>
            <a:ext cx="23778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34 балла</a:t>
            </a:r>
            <a:endParaRPr b="1" dirty="0">
              <a:solidFill>
                <a:srgbClr val="008D9E"/>
              </a:solidFill>
            </a:endParaRPr>
          </a:p>
        </p:txBody>
      </p:sp>
      <p:sp>
        <p:nvSpPr>
          <p:cNvPr id="21" name="Google Shape;339;p21">
            <a:extLst>
              <a:ext uri="{FF2B5EF4-FFF2-40B4-BE49-F238E27FC236}">
                <a16:creationId xmlns:a16="http://schemas.microsoft.com/office/drawing/2014/main" id="{B4EA5FB9-A1E0-475F-9E95-25F134D0F0D2}"/>
              </a:ext>
            </a:extLst>
          </p:cNvPr>
          <p:cNvSpPr/>
          <p:nvPr/>
        </p:nvSpPr>
        <p:spPr>
          <a:xfrm>
            <a:off x="9008043" y="1337603"/>
            <a:ext cx="2935881" cy="133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%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выполнения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Raleway Medium"/>
                <a:sym typeface="Raleway Medium"/>
              </a:rPr>
              <a:t>олимпиады</a:t>
            </a:r>
            <a:endParaRPr sz="2000" b="1" dirty="0"/>
          </a:p>
        </p:txBody>
      </p:sp>
      <p:sp>
        <p:nvSpPr>
          <p:cNvPr id="22" name="Google Shape;346;p21">
            <a:extLst>
              <a:ext uri="{FF2B5EF4-FFF2-40B4-BE49-F238E27FC236}">
                <a16:creationId xmlns:a16="http://schemas.microsoft.com/office/drawing/2014/main" id="{499DE9CE-3941-4AD9-86DB-A67DBA68606F}"/>
              </a:ext>
            </a:extLst>
          </p:cNvPr>
          <p:cNvSpPr txBox="1"/>
          <p:nvPr/>
        </p:nvSpPr>
        <p:spPr>
          <a:xfrm>
            <a:off x="10006191" y="2815002"/>
            <a:ext cx="14322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68%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8D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86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7;p21">
            <a:extLst>
              <a:ext uri="{FF2B5EF4-FFF2-40B4-BE49-F238E27FC236}">
                <a16:creationId xmlns:a16="http://schemas.microsoft.com/office/drawing/2014/main" id="{EF6D5087-08AA-4ECF-AB9F-82EA190ED500}"/>
              </a:ext>
            </a:extLst>
          </p:cNvPr>
          <p:cNvSpPr txBox="1"/>
          <p:nvPr/>
        </p:nvSpPr>
        <p:spPr>
          <a:xfrm>
            <a:off x="532062" y="575895"/>
            <a:ext cx="10065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ФУНКЦИОНАЛЬНАЯ ГРАМОТНОСТЬ - 2022</a:t>
            </a:r>
          </a:p>
        </p:txBody>
      </p:sp>
      <p:graphicFrame>
        <p:nvGraphicFramePr>
          <p:cNvPr id="23" name="Google Shape;88;p17">
            <a:extLst>
              <a:ext uri="{FF2B5EF4-FFF2-40B4-BE49-F238E27FC236}">
                <a16:creationId xmlns:a16="http://schemas.microsoft.com/office/drawing/2014/main" id="{C13C6FA6-6A54-4AE3-B603-51D36D10A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450688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1,7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85%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41 чел., 80%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6 чел., 12%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Google Shape;347;p21">
            <a:extLst>
              <a:ext uri="{FF2B5EF4-FFF2-40B4-BE49-F238E27FC236}">
                <a16:creationId xmlns:a16="http://schemas.microsoft.com/office/drawing/2014/main" id="{246A93B4-BC3B-457E-938A-1FDA27749DD1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Задание 1</a:t>
            </a:r>
          </a:p>
        </p:txBody>
      </p:sp>
      <p:sp>
        <p:nvSpPr>
          <p:cNvPr id="25" name="Google Shape;347;p21">
            <a:extLst>
              <a:ext uri="{FF2B5EF4-FFF2-40B4-BE49-F238E27FC236}">
                <a16:creationId xmlns:a16="http://schemas.microsoft.com/office/drawing/2014/main" id="{D2E68E48-0DDE-4938-98EF-727629803902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Арифметические действия с именованными числами (единицы времени).</a:t>
            </a:r>
          </a:p>
        </p:txBody>
      </p:sp>
    </p:spTree>
    <p:extLst>
      <p:ext uri="{BB962C8B-B14F-4D97-AF65-F5344CB8AC3E}">
        <p14:creationId xmlns:p14="http://schemas.microsoft.com/office/powerpoint/2010/main" val="4124636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7;p21">
            <a:extLst>
              <a:ext uri="{FF2B5EF4-FFF2-40B4-BE49-F238E27FC236}">
                <a16:creationId xmlns:a16="http://schemas.microsoft.com/office/drawing/2014/main" id="{EF6D5087-08AA-4ECF-AB9F-82EA190ED500}"/>
              </a:ext>
            </a:extLst>
          </p:cNvPr>
          <p:cNvSpPr txBox="1"/>
          <p:nvPr/>
        </p:nvSpPr>
        <p:spPr>
          <a:xfrm>
            <a:off x="532062" y="575895"/>
            <a:ext cx="10065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ФУНКЦИОНАЛЬНАЯ ГРАМОТНОСТЬ - 2022</a:t>
            </a:r>
          </a:p>
        </p:txBody>
      </p:sp>
      <p:graphicFrame>
        <p:nvGraphicFramePr>
          <p:cNvPr id="23" name="Google Shape;88;p17">
            <a:extLst>
              <a:ext uri="{FF2B5EF4-FFF2-40B4-BE49-F238E27FC236}">
                <a16:creationId xmlns:a16="http://schemas.microsoft.com/office/drawing/2014/main" id="{C13C6FA6-6A54-4AE3-B603-51D36D10A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973640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4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2,5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62,5%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21 чел., 47%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12 чел., 24%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Google Shape;347;p21">
            <a:extLst>
              <a:ext uri="{FF2B5EF4-FFF2-40B4-BE49-F238E27FC236}">
                <a16:creationId xmlns:a16="http://schemas.microsoft.com/office/drawing/2014/main" id="{246A93B4-BC3B-457E-938A-1FDA27749DD1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Задание 2</a:t>
            </a:r>
          </a:p>
        </p:txBody>
      </p:sp>
      <p:sp>
        <p:nvSpPr>
          <p:cNvPr id="25" name="Google Shape;347;p21">
            <a:extLst>
              <a:ext uri="{FF2B5EF4-FFF2-40B4-BE49-F238E27FC236}">
                <a16:creationId xmlns:a16="http://schemas.microsoft.com/office/drawing/2014/main" id="{D2E68E48-0DDE-4938-98EF-727629803902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Работа с иллюстративным материалом (фотография), знание предметов убранства горницы. </a:t>
            </a:r>
          </a:p>
        </p:txBody>
      </p:sp>
    </p:spTree>
    <p:extLst>
      <p:ext uri="{BB962C8B-B14F-4D97-AF65-F5344CB8AC3E}">
        <p14:creationId xmlns:p14="http://schemas.microsoft.com/office/powerpoint/2010/main" val="2381248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7;p21">
            <a:extLst>
              <a:ext uri="{FF2B5EF4-FFF2-40B4-BE49-F238E27FC236}">
                <a16:creationId xmlns:a16="http://schemas.microsoft.com/office/drawing/2014/main" id="{EF6D5087-08AA-4ECF-AB9F-82EA190ED500}"/>
              </a:ext>
            </a:extLst>
          </p:cNvPr>
          <p:cNvSpPr txBox="1"/>
          <p:nvPr/>
        </p:nvSpPr>
        <p:spPr>
          <a:xfrm>
            <a:off x="532062" y="575895"/>
            <a:ext cx="10065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ФУНКЦИОНАЛЬНАЯ ГРАМОТНОСТЬ - 2022</a:t>
            </a:r>
          </a:p>
        </p:txBody>
      </p:sp>
      <p:graphicFrame>
        <p:nvGraphicFramePr>
          <p:cNvPr id="23" name="Google Shape;88;p17">
            <a:extLst>
              <a:ext uri="{FF2B5EF4-FFF2-40B4-BE49-F238E27FC236}">
                <a16:creationId xmlns:a16="http://schemas.microsoft.com/office/drawing/2014/main" id="{C13C6FA6-6A54-4AE3-B603-51D36D10A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359553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5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3,7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74%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26 чел., 51%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5 чел., 9,8%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Google Shape;347;p21">
            <a:extLst>
              <a:ext uri="{FF2B5EF4-FFF2-40B4-BE49-F238E27FC236}">
                <a16:creationId xmlns:a16="http://schemas.microsoft.com/office/drawing/2014/main" id="{246A93B4-BC3B-457E-938A-1FDA27749DD1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Задание 3</a:t>
            </a:r>
          </a:p>
        </p:txBody>
      </p:sp>
      <p:sp>
        <p:nvSpPr>
          <p:cNvPr id="25" name="Google Shape;347;p21">
            <a:extLst>
              <a:ext uri="{FF2B5EF4-FFF2-40B4-BE49-F238E27FC236}">
                <a16:creationId xmlns:a16="http://schemas.microsoft.com/office/drawing/2014/main" id="{D2E68E48-0DDE-4938-98EF-727629803902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Формулирование вопросов по содержанию прочитанного текста.</a:t>
            </a:r>
          </a:p>
        </p:txBody>
      </p:sp>
    </p:spTree>
    <p:extLst>
      <p:ext uri="{BB962C8B-B14F-4D97-AF65-F5344CB8AC3E}">
        <p14:creationId xmlns:p14="http://schemas.microsoft.com/office/powerpoint/2010/main" val="977640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7;p21">
            <a:extLst>
              <a:ext uri="{FF2B5EF4-FFF2-40B4-BE49-F238E27FC236}">
                <a16:creationId xmlns:a16="http://schemas.microsoft.com/office/drawing/2014/main" id="{EF6D5087-08AA-4ECF-AB9F-82EA190ED500}"/>
              </a:ext>
            </a:extLst>
          </p:cNvPr>
          <p:cNvSpPr txBox="1"/>
          <p:nvPr/>
        </p:nvSpPr>
        <p:spPr>
          <a:xfrm>
            <a:off x="532062" y="575895"/>
            <a:ext cx="10065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ФУНКЦИОНАЛЬНАЯ ГРАМОТНОСТЬ - 2022</a:t>
            </a:r>
          </a:p>
        </p:txBody>
      </p:sp>
      <p:graphicFrame>
        <p:nvGraphicFramePr>
          <p:cNvPr id="23" name="Google Shape;88;p17">
            <a:extLst>
              <a:ext uri="{FF2B5EF4-FFF2-40B4-BE49-F238E27FC236}">
                <a16:creationId xmlns:a16="http://schemas.microsoft.com/office/drawing/2014/main" id="{C13C6FA6-6A54-4AE3-B603-51D36D10A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83538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1,7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85%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43 чел., 84%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5 чел., 9,8%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Google Shape;347;p21">
            <a:extLst>
              <a:ext uri="{FF2B5EF4-FFF2-40B4-BE49-F238E27FC236}">
                <a16:creationId xmlns:a16="http://schemas.microsoft.com/office/drawing/2014/main" id="{246A93B4-BC3B-457E-938A-1FDA27749DD1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Задание 4</a:t>
            </a:r>
          </a:p>
        </p:txBody>
      </p:sp>
      <p:sp>
        <p:nvSpPr>
          <p:cNvPr id="25" name="Google Shape;347;p21">
            <a:extLst>
              <a:ext uri="{FF2B5EF4-FFF2-40B4-BE49-F238E27FC236}">
                <a16:creationId xmlns:a16="http://schemas.microsoft.com/office/drawing/2014/main" id="{D2E68E48-0DDE-4938-98EF-727629803902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Работа с текстом, сопоставление истинности высказываний с содержанием прочитанного текста.</a:t>
            </a:r>
          </a:p>
        </p:txBody>
      </p:sp>
    </p:spTree>
    <p:extLst>
      <p:ext uri="{BB962C8B-B14F-4D97-AF65-F5344CB8AC3E}">
        <p14:creationId xmlns:p14="http://schemas.microsoft.com/office/powerpoint/2010/main" val="3047143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7;p21">
            <a:extLst>
              <a:ext uri="{FF2B5EF4-FFF2-40B4-BE49-F238E27FC236}">
                <a16:creationId xmlns:a16="http://schemas.microsoft.com/office/drawing/2014/main" id="{EF6D5087-08AA-4ECF-AB9F-82EA190ED500}"/>
              </a:ext>
            </a:extLst>
          </p:cNvPr>
          <p:cNvSpPr txBox="1"/>
          <p:nvPr/>
        </p:nvSpPr>
        <p:spPr>
          <a:xfrm>
            <a:off x="532062" y="575895"/>
            <a:ext cx="10065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ФУНКЦИОНАЛЬНАЯ ГРАМОТНОСТЬ - 2022</a:t>
            </a:r>
          </a:p>
        </p:txBody>
      </p:sp>
      <p:graphicFrame>
        <p:nvGraphicFramePr>
          <p:cNvPr id="23" name="Google Shape;88;p17">
            <a:extLst>
              <a:ext uri="{FF2B5EF4-FFF2-40B4-BE49-F238E27FC236}">
                <a16:creationId xmlns:a16="http://schemas.microsoft.com/office/drawing/2014/main" id="{C13C6FA6-6A54-4AE3-B603-51D36D10A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527095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5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4,1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82%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31 чел., 61%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 чел., 1,9%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Google Shape;347;p21">
            <a:extLst>
              <a:ext uri="{FF2B5EF4-FFF2-40B4-BE49-F238E27FC236}">
                <a16:creationId xmlns:a16="http://schemas.microsoft.com/office/drawing/2014/main" id="{246A93B4-BC3B-457E-938A-1FDA27749DD1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Задание 5</a:t>
            </a:r>
          </a:p>
        </p:txBody>
      </p:sp>
      <p:sp>
        <p:nvSpPr>
          <p:cNvPr id="25" name="Google Shape;347;p21">
            <a:extLst>
              <a:ext uri="{FF2B5EF4-FFF2-40B4-BE49-F238E27FC236}">
                <a16:creationId xmlns:a16="http://schemas.microsoft.com/office/drawing/2014/main" id="{D2E68E48-0DDE-4938-98EF-727629803902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Работа с разными источниками информации (диаграмма, таблица), интерпретирование информации (расчёт). </a:t>
            </a:r>
          </a:p>
        </p:txBody>
      </p:sp>
    </p:spTree>
    <p:extLst>
      <p:ext uri="{BB962C8B-B14F-4D97-AF65-F5344CB8AC3E}">
        <p14:creationId xmlns:p14="http://schemas.microsoft.com/office/powerpoint/2010/main" val="17268012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7;p21">
            <a:extLst>
              <a:ext uri="{FF2B5EF4-FFF2-40B4-BE49-F238E27FC236}">
                <a16:creationId xmlns:a16="http://schemas.microsoft.com/office/drawing/2014/main" id="{EF6D5087-08AA-4ECF-AB9F-82EA190ED500}"/>
              </a:ext>
            </a:extLst>
          </p:cNvPr>
          <p:cNvSpPr txBox="1"/>
          <p:nvPr/>
        </p:nvSpPr>
        <p:spPr>
          <a:xfrm>
            <a:off x="532062" y="575895"/>
            <a:ext cx="10065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ФУНКЦИОНАЛЬНАЯ ГРАМОТНОСТЬ - 2022</a:t>
            </a:r>
          </a:p>
        </p:txBody>
      </p:sp>
      <p:graphicFrame>
        <p:nvGraphicFramePr>
          <p:cNvPr id="23" name="Google Shape;88;p17">
            <a:extLst>
              <a:ext uri="{FF2B5EF4-FFF2-40B4-BE49-F238E27FC236}">
                <a16:creationId xmlns:a16="http://schemas.microsoft.com/office/drawing/2014/main" id="{C13C6FA6-6A54-4AE3-B603-51D36D10A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723858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2,9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97%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45 чел., 88%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Raleway Medium"/>
                          <a:cs typeface="Raleway Medium"/>
                          <a:sym typeface="Raleway Medium"/>
                        </a:rPr>
                        <a:t>-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Google Shape;347;p21">
            <a:extLst>
              <a:ext uri="{FF2B5EF4-FFF2-40B4-BE49-F238E27FC236}">
                <a16:creationId xmlns:a16="http://schemas.microsoft.com/office/drawing/2014/main" id="{246A93B4-BC3B-457E-938A-1FDA27749DD1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Задание 6</a:t>
            </a:r>
          </a:p>
        </p:txBody>
      </p:sp>
      <p:sp>
        <p:nvSpPr>
          <p:cNvPr id="25" name="Google Shape;347;p21">
            <a:extLst>
              <a:ext uri="{FF2B5EF4-FFF2-40B4-BE49-F238E27FC236}">
                <a16:creationId xmlns:a16="http://schemas.microsoft.com/office/drawing/2014/main" id="{D2E68E48-0DDE-4938-98EF-727629803902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Работа с разными источниками информации (таблица, рисунок), интерпретирование информации, использование данных для вычислений, расчётов. </a:t>
            </a:r>
          </a:p>
        </p:txBody>
      </p:sp>
    </p:spTree>
    <p:extLst>
      <p:ext uri="{BB962C8B-B14F-4D97-AF65-F5344CB8AC3E}">
        <p14:creationId xmlns:p14="http://schemas.microsoft.com/office/powerpoint/2010/main" val="4013466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7;p21">
            <a:extLst>
              <a:ext uri="{FF2B5EF4-FFF2-40B4-BE49-F238E27FC236}">
                <a16:creationId xmlns:a16="http://schemas.microsoft.com/office/drawing/2014/main" id="{EF6D5087-08AA-4ECF-AB9F-82EA190ED500}"/>
              </a:ext>
            </a:extLst>
          </p:cNvPr>
          <p:cNvSpPr txBox="1"/>
          <p:nvPr/>
        </p:nvSpPr>
        <p:spPr>
          <a:xfrm>
            <a:off x="532062" y="575895"/>
            <a:ext cx="10065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ФУНКЦИОНАЛЬНАЯ ГРАМОТНОСТЬ - 2022</a:t>
            </a:r>
          </a:p>
        </p:txBody>
      </p:sp>
      <p:graphicFrame>
        <p:nvGraphicFramePr>
          <p:cNvPr id="23" name="Google Shape;88;p17">
            <a:extLst>
              <a:ext uri="{FF2B5EF4-FFF2-40B4-BE49-F238E27FC236}">
                <a16:creationId xmlns:a16="http://schemas.microsoft.com/office/drawing/2014/main" id="{C13C6FA6-6A54-4AE3-B603-51D36D10A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017771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4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1,4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35%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15 чел., 29 %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30 чел., 59%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Google Shape;347;p21">
            <a:extLst>
              <a:ext uri="{FF2B5EF4-FFF2-40B4-BE49-F238E27FC236}">
                <a16:creationId xmlns:a16="http://schemas.microsoft.com/office/drawing/2014/main" id="{246A93B4-BC3B-457E-938A-1FDA27749DD1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Задание 7</a:t>
            </a:r>
          </a:p>
        </p:txBody>
      </p:sp>
      <p:sp>
        <p:nvSpPr>
          <p:cNvPr id="25" name="Google Shape;347;p21">
            <a:extLst>
              <a:ext uri="{FF2B5EF4-FFF2-40B4-BE49-F238E27FC236}">
                <a16:creationId xmlns:a16="http://schemas.microsoft.com/office/drawing/2014/main" id="{D2E68E48-0DDE-4938-98EF-727629803902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Работа с данными таблицы, использование данных для вычислений и расчётов.</a:t>
            </a:r>
          </a:p>
        </p:txBody>
      </p:sp>
    </p:spTree>
    <p:extLst>
      <p:ext uri="{BB962C8B-B14F-4D97-AF65-F5344CB8AC3E}">
        <p14:creationId xmlns:p14="http://schemas.microsoft.com/office/powerpoint/2010/main" val="26294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/>
        </p:nvSpPr>
        <p:spPr>
          <a:xfrm>
            <a:off x="1012724" y="737727"/>
            <a:ext cx="61269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МАТЕМАТИКА - 2022</a:t>
            </a:r>
            <a:endParaRPr/>
          </a:p>
        </p:txBody>
      </p:sp>
      <p:graphicFrame>
        <p:nvGraphicFramePr>
          <p:cNvPr id="169" name="Google Shape;169;p5"/>
          <p:cNvGraphicFramePr/>
          <p:nvPr/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0,98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19,6 %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чел., 9 %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 чел., 66 %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0" name="Google Shape;170;p5"/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Задание 2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>
            <a:off x="1012724" y="1886938"/>
            <a:ext cx="10556842" cy="136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 с величинами (время), использование схемы при решении задачи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7;p21">
            <a:extLst>
              <a:ext uri="{FF2B5EF4-FFF2-40B4-BE49-F238E27FC236}">
                <a16:creationId xmlns:a16="http://schemas.microsoft.com/office/drawing/2014/main" id="{EF6D5087-08AA-4ECF-AB9F-82EA190ED500}"/>
              </a:ext>
            </a:extLst>
          </p:cNvPr>
          <p:cNvSpPr txBox="1"/>
          <p:nvPr/>
        </p:nvSpPr>
        <p:spPr>
          <a:xfrm>
            <a:off x="532062" y="575895"/>
            <a:ext cx="10065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ФУНКЦИОНАЛЬНАЯ ГРАМОТНОСТЬ - 2022</a:t>
            </a:r>
          </a:p>
        </p:txBody>
      </p:sp>
      <p:graphicFrame>
        <p:nvGraphicFramePr>
          <p:cNvPr id="23" name="Google Shape;88;p17">
            <a:extLst>
              <a:ext uri="{FF2B5EF4-FFF2-40B4-BE49-F238E27FC236}">
                <a16:creationId xmlns:a16="http://schemas.microsoft.com/office/drawing/2014/main" id="{C13C6FA6-6A54-4AE3-B603-51D36D10A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153821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2,1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70%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16 чел., 31%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 чел., 3,9%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Google Shape;347;p21">
            <a:extLst>
              <a:ext uri="{FF2B5EF4-FFF2-40B4-BE49-F238E27FC236}">
                <a16:creationId xmlns:a16="http://schemas.microsoft.com/office/drawing/2014/main" id="{246A93B4-BC3B-457E-938A-1FDA27749DD1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Задание 8</a:t>
            </a:r>
          </a:p>
        </p:txBody>
      </p:sp>
      <p:sp>
        <p:nvSpPr>
          <p:cNvPr id="25" name="Google Shape;347;p21">
            <a:extLst>
              <a:ext uri="{FF2B5EF4-FFF2-40B4-BE49-F238E27FC236}">
                <a16:creationId xmlns:a16="http://schemas.microsoft.com/office/drawing/2014/main" id="{D2E68E48-0DDE-4938-98EF-727629803902}"/>
              </a:ext>
            </a:extLst>
          </p:cNvPr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Работа с условными обозначениями (знаками), формулировка правил (запретов).</a:t>
            </a:r>
          </a:p>
        </p:txBody>
      </p:sp>
    </p:spTree>
    <p:extLst>
      <p:ext uri="{BB962C8B-B14F-4D97-AF65-F5344CB8AC3E}">
        <p14:creationId xmlns:p14="http://schemas.microsoft.com/office/powerpoint/2010/main" val="2638870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7;p21">
            <a:extLst>
              <a:ext uri="{FF2B5EF4-FFF2-40B4-BE49-F238E27FC236}">
                <a16:creationId xmlns:a16="http://schemas.microsoft.com/office/drawing/2014/main" id="{EF6D5087-08AA-4ECF-AB9F-82EA190ED500}"/>
              </a:ext>
            </a:extLst>
          </p:cNvPr>
          <p:cNvSpPr txBox="1"/>
          <p:nvPr/>
        </p:nvSpPr>
        <p:spPr>
          <a:xfrm>
            <a:off x="532062" y="575895"/>
            <a:ext cx="10065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ФУНКЦИОНАЛЬНАЯ ГРАМОТНОСТЬ - 2022</a:t>
            </a:r>
          </a:p>
        </p:txBody>
      </p:sp>
      <p:graphicFrame>
        <p:nvGraphicFramePr>
          <p:cNvPr id="23" name="Google Shape;88;p17">
            <a:extLst>
              <a:ext uri="{FF2B5EF4-FFF2-40B4-BE49-F238E27FC236}">
                <a16:creationId xmlns:a16="http://schemas.microsoft.com/office/drawing/2014/main" id="{C13C6FA6-6A54-4AE3-B603-51D36D10A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813549"/>
              </p:ext>
            </p:extLst>
          </p:nvPr>
        </p:nvGraphicFramePr>
        <p:xfrm>
          <a:off x="1193533" y="3722561"/>
          <a:ext cx="10231655" cy="1468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Максимальный балл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Arial"/>
                        </a:rPr>
                        <a:t>Средний балл</a:t>
                      </a:r>
                      <a:endParaRPr sz="1800" b="0" i="0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набравших максимальное количество баллов,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Количество участников, не справившихся с заданием, %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6 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2,9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48,3%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 чел., 5,9 %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9 чел., 17,6%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Google Shape;347;p21">
            <a:extLst>
              <a:ext uri="{FF2B5EF4-FFF2-40B4-BE49-F238E27FC236}">
                <a16:creationId xmlns:a16="http://schemas.microsoft.com/office/drawing/2014/main" id="{246A93B4-BC3B-457E-938A-1FDA27749DD1}"/>
              </a:ext>
            </a:extLst>
          </p:cNvPr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Задание 9</a:t>
            </a:r>
          </a:p>
        </p:txBody>
      </p:sp>
      <p:sp>
        <p:nvSpPr>
          <p:cNvPr id="25" name="Google Shape;347;p21">
            <a:extLst>
              <a:ext uri="{FF2B5EF4-FFF2-40B4-BE49-F238E27FC236}">
                <a16:creationId xmlns:a16="http://schemas.microsoft.com/office/drawing/2014/main" id="{D2E68E48-0DDE-4938-98EF-727629803902}"/>
              </a:ext>
            </a:extLst>
          </p:cNvPr>
          <p:cNvSpPr txBox="1"/>
          <p:nvPr/>
        </p:nvSpPr>
        <p:spPr>
          <a:xfrm>
            <a:off x="1012724" y="1826062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Написание отзыва (свои впечатления, пожелания и пр.) о посещении музея.</a:t>
            </a:r>
          </a:p>
        </p:txBody>
      </p:sp>
    </p:spTree>
    <p:extLst>
      <p:ext uri="{BB962C8B-B14F-4D97-AF65-F5344CB8AC3E}">
        <p14:creationId xmlns:p14="http://schemas.microsoft.com/office/powerpoint/2010/main" val="11763725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7;p21">
            <a:extLst>
              <a:ext uri="{FF2B5EF4-FFF2-40B4-BE49-F238E27FC236}">
                <a16:creationId xmlns:a16="http://schemas.microsoft.com/office/drawing/2014/main" id="{EF6D5087-08AA-4ECF-AB9F-82EA190ED500}"/>
              </a:ext>
            </a:extLst>
          </p:cNvPr>
          <p:cNvSpPr txBox="1"/>
          <p:nvPr/>
        </p:nvSpPr>
        <p:spPr>
          <a:xfrm>
            <a:off x="1126422" y="722199"/>
            <a:ext cx="10065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8D9E"/>
                </a:solidFill>
                <a:latin typeface="Raleway"/>
                <a:ea typeface="Raleway"/>
                <a:cs typeface="Raleway"/>
                <a:sym typeface="Raleway"/>
              </a:rPr>
              <a:t>ФУНКЦИОНАЛЬНАЯ ГРАМОТНОСТЬ - 2022</a:t>
            </a:r>
          </a:p>
        </p:txBody>
      </p:sp>
      <p:graphicFrame>
        <p:nvGraphicFramePr>
          <p:cNvPr id="23" name="Google Shape;88;p17">
            <a:extLst>
              <a:ext uri="{FF2B5EF4-FFF2-40B4-BE49-F238E27FC236}">
                <a16:creationId xmlns:a16="http://schemas.microsoft.com/office/drawing/2014/main" id="{C13C6FA6-6A54-4AE3-B603-51D36D10A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458627"/>
              </p:ext>
            </p:extLst>
          </p:nvPr>
        </p:nvGraphicFramePr>
        <p:xfrm>
          <a:off x="1700785" y="1966913"/>
          <a:ext cx="9116568" cy="23826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617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8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8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sng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Лучший результат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(количество баллов,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sng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Низкий результат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i="0" u="none" strike="noStrike" cap="none" dirty="0">
                        <a:solidFill>
                          <a:schemeClr val="bg1"/>
                        </a:solidFill>
                        <a:latin typeface="Calibri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(количество баллов,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% выполнения задания)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32</a:t>
                      </a:r>
                      <a:r>
                        <a:rPr lang="ru-RU" sz="240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 </a:t>
                      </a: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балла, 94%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Raleway Medium"/>
                          <a:cs typeface="Raleway Medium"/>
                          <a:sym typeface="Raleway Medium"/>
                        </a:rPr>
                        <a:t>8 баллов, 24%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+mn-lt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648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/>
          <p:nvPr/>
        </p:nvSpPr>
        <p:spPr>
          <a:xfrm>
            <a:off x="2963921" y="3525395"/>
            <a:ext cx="2160000" cy="21600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2963921" y="3525395"/>
            <a:ext cx="2160000" cy="2160000"/>
          </a:xfrm>
          <a:prstGeom prst="blockArc">
            <a:avLst>
              <a:gd name="adj1" fmla="val 16284676"/>
              <a:gd name="adj2" fmla="val 7425400"/>
              <a:gd name="adj3" fmla="val 8777"/>
            </a:avLst>
          </a:prstGeom>
          <a:solidFill>
            <a:srgbClr val="DD54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0"/>
          <p:cNvSpPr txBox="1"/>
          <p:nvPr/>
        </p:nvSpPr>
        <p:spPr>
          <a:xfrm>
            <a:off x="3494532" y="4274907"/>
            <a:ext cx="10871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rPr>
              <a:t>63%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0"/>
          <p:cNvSpPr txBox="1"/>
          <p:nvPr/>
        </p:nvSpPr>
        <p:spPr>
          <a:xfrm>
            <a:off x="763066" y="560021"/>
            <a:ext cx="101775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ИТОГИ олимпиады </a:t>
            </a:r>
            <a:r>
              <a:rPr lang="ru-RU" sz="3600" b="0" i="0" u="none" strike="noStrike" cap="none" dirty="0">
                <a:solidFill>
                  <a:srgbClr val="F71763"/>
                </a:solidFill>
                <a:latin typeface="Raleway"/>
                <a:ea typeface="Raleway"/>
                <a:cs typeface="Raleway"/>
                <a:sym typeface="Raleway"/>
              </a:rPr>
              <a:t>«Сурские ласточки»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0"/>
          <p:cNvSpPr txBox="1"/>
          <p:nvPr/>
        </p:nvSpPr>
        <p:spPr>
          <a:xfrm>
            <a:off x="958135" y="1473147"/>
            <a:ext cx="1973367" cy="35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МАТЕМАТИКА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47" name="Google Shape;447;p20"/>
          <p:cNvSpPr txBox="1"/>
          <p:nvPr/>
        </p:nvSpPr>
        <p:spPr>
          <a:xfrm>
            <a:off x="2621719" y="5915912"/>
            <a:ext cx="2772481" cy="34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РУССКИЙ ЯЗЫК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48" name="Google Shape;448;p20"/>
          <p:cNvSpPr txBox="1"/>
          <p:nvPr/>
        </p:nvSpPr>
        <p:spPr>
          <a:xfrm>
            <a:off x="4153807" y="1450381"/>
            <a:ext cx="3594530" cy="35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ЛИТЕРАТУРНОЕ ЧТЕНИЕ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49" name="Google Shape;449;p20"/>
          <p:cNvSpPr txBox="1"/>
          <p:nvPr/>
        </p:nvSpPr>
        <p:spPr>
          <a:xfrm>
            <a:off x="8457156" y="1450381"/>
            <a:ext cx="2997536" cy="35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ОКРУЖАЮЩИЙ МИР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50" name="Google Shape;450;p20"/>
          <p:cNvSpPr txBox="1"/>
          <p:nvPr/>
        </p:nvSpPr>
        <p:spPr>
          <a:xfrm>
            <a:off x="5726670" y="5925709"/>
            <a:ext cx="5213913" cy="66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ФУНКЦИОНАЛЬНАЯ ГРАМОТНОСТЬ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51" name="Google Shape;451;p20"/>
          <p:cNvSpPr/>
          <p:nvPr/>
        </p:nvSpPr>
        <p:spPr>
          <a:xfrm>
            <a:off x="5044885" y="1916840"/>
            <a:ext cx="2160000" cy="21600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0"/>
          <p:cNvSpPr/>
          <p:nvPr/>
        </p:nvSpPr>
        <p:spPr>
          <a:xfrm>
            <a:off x="5031398" y="1909517"/>
            <a:ext cx="2160000" cy="2160000"/>
          </a:xfrm>
          <a:prstGeom prst="blockArc">
            <a:avLst>
              <a:gd name="adj1" fmla="val 16928661"/>
              <a:gd name="adj2" fmla="val 5368726"/>
              <a:gd name="adj3" fmla="val 8529"/>
            </a:avLst>
          </a:prstGeom>
          <a:solidFill>
            <a:srgbClr val="DD54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0"/>
          <p:cNvSpPr txBox="1"/>
          <p:nvPr/>
        </p:nvSpPr>
        <p:spPr>
          <a:xfrm>
            <a:off x="5229470" y="2636097"/>
            <a:ext cx="16536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dirty="0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rPr>
              <a:t>46,6</a:t>
            </a:r>
            <a:r>
              <a:rPr lang="ru-RU" sz="3600" b="1" i="0" u="none" strike="noStrike" cap="none" dirty="0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rPr>
              <a:t>%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0"/>
          <p:cNvSpPr/>
          <p:nvPr/>
        </p:nvSpPr>
        <p:spPr>
          <a:xfrm>
            <a:off x="7234817" y="3647980"/>
            <a:ext cx="2160000" cy="21600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0"/>
          <p:cNvSpPr/>
          <p:nvPr/>
        </p:nvSpPr>
        <p:spPr>
          <a:xfrm>
            <a:off x="7234817" y="3647980"/>
            <a:ext cx="2160000" cy="2160000"/>
          </a:xfrm>
          <a:prstGeom prst="blockArc">
            <a:avLst>
              <a:gd name="adj1" fmla="val 16284676"/>
              <a:gd name="adj2" fmla="val 8962983"/>
              <a:gd name="adj3" fmla="val 7642"/>
            </a:avLst>
          </a:prstGeom>
          <a:solidFill>
            <a:srgbClr val="DD54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0"/>
          <p:cNvSpPr txBox="1"/>
          <p:nvPr/>
        </p:nvSpPr>
        <p:spPr>
          <a:xfrm>
            <a:off x="7415144" y="4406111"/>
            <a:ext cx="1504644" cy="64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rPr>
              <a:t>68%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0"/>
          <p:cNvSpPr/>
          <p:nvPr/>
        </p:nvSpPr>
        <p:spPr>
          <a:xfrm>
            <a:off x="9294692" y="1924057"/>
            <a:ext cx="2160000" cy="21600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0"/>
          <p:cNvSpPr/>
          <p:nvPr/>
        </p:nvSpPr>
        <p:spPr>
          <a:xfrm>
            <a:off x="9294692" y="1924057"/>
            <a:ext cx="2160000" cy="2160000"/>
          </a:xfrm>
          <a:prstGeom prst="blockArc">
            <a:avLst>
              <a:gd name="adj1" fmla="val 1846156"/>
              <a:gd name="adj2" fmla="val 5368726"/>
              <a:gd name="adj3" fmla="val 8529"/>
            </a:avLst>
          </a:prstGeom>
          <a:solidFill>
            <a:srgbClr val="DD54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0"/>
          <p:cNvSpPr txBox="1"/>
          <p:nvPr/>
        </p:nvSpPr>
        <p:spPr>
          <a:xfrm>
            <a:off x="9574592" y="2636097"/>
            <a:ext cx="16001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rPr>
              <a:t>13,9%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0"/>
          <p:cNvSpPr/>
          <p:nvPr/>
        </p:nvSpPr>
        <p:spPr>
          <a:xfrm>
            <a:off x="875370" y="1916840"/>
            <a:ext cx="2160000" cy="21600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0"/>
          <p:cNvSpPr/>
          <p:nvPr/>
        </p:nvSpPr>
        <p:spPr>
          <a:xfrm>
            <a:off x="875370" y="1916840"/>
            <a:ext cx="2160000" cy="2160000"/>
          </a:xfrm>
          <a:prstGeom prst="blockArc">
            <a:avLst>
              <a:gd name="adj1" fmla="val 19365102"/>
              <a:gd name="adj2" fmla="val 5368726"/>
              <a:gd name="adj3" fmla="val 8529"/>
            </a:avLst>
          </a:prstGeom>
          <a:solidFill>
            <a:srgbClr val="DD54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0"/>
          <p:cNvSpPr txBox="1"/>
          <p:nvPr/>
        </p:nvSpPr>
        <p:spPr>
          <a:xfrm>
            <a:off x="1401240" y="2582100"/>
            <a:ext cx="10871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rPr>
              <a:t>33%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16D5D72-4639-4E31-907E-625E3DE23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865561"/>
              </p:ext>
            </p:extLst>
          </p:nvPr>
        </p:nvGraphicFramePr>
        <p:xfrm>
          <a:off x="462013" y="719666"/>
          <a:ext cx="1145406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/>
          <p:nvPr/>
        </p:nvSpPr>
        <p:spPr>
          <a:xfrm>
            <a:off x="1012724" y="737727"/>
            <a:ext cx="61269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МАТЕМАТИКА - 2022</a:t>
            </a:r>
            <a:endParaRPr/>
          </a:p>
        </p:txBody>
      </p:sp>
      <p:graphicFrame>
        <p:nvGraphicFramePr>
          <p:cNvPr id="177" name="Google Shape;177;p6"/>
          <p:cNvGraphicFramePr/>
          <p:nvPr/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0,2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чел., 4 %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 чел., 93 %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8" name="Google Shape;178;p6"/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Задание 3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1012724" y="1886938"/>
            <a:ext cx="10556842" cy="137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Геометрический материал, нахождение периметра по известной площади фигуры, состоящей из одинаковых квадратиков.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/>
        </p:nvSpPr>
        <p:spPr>
          <a:xfrm>
            <a:off x="1012724" y="737727"/>
            <a:ext cx="61269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МАТЕМАТИКА - 2022</a:t>
            </a:r>
            <a:endParaRPr/>
          </a:p>
        </p:txBody>
      </p:sp>
      <p:graphicFrame>
        <p:nvGraphicFramePr>
          <p:cNvPr id="185" name="Google Shape;185;p7"/>
          <p:cNvGraphicFramePr/>
          <p:nvPr>
            <p:extLst>
              <p:ext uri="{D42A27DB-BD31-4B8C-83A1-F6EECF244321}">
                <p14:modId xmlns:p14="http://schemas.microsoft.com/office/powerpoint/2010/main" val="2574476194"/>
              </p:ext>
            </p:extLst>
          </p:nvPr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1,6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32 %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чел., 20 %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 чел., 55 %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" name="Google Shape;186;p7"/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Задание 4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Логическая задача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1012724" y="737727"/>
            <a:ext cx="61269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МАТЕМАТИКА - 2022</a:t>
            </a:r>
            <a:endParaRPr/>
          </a:p>
        </p:txBody>
      </p:sp>
      <p:graphicFrame>
        <p:nvGraphicFramePr>
          <p:cNvPr id="193" name="Google Shape;193;p8"/>
          <p:cNvGraphicFramePr/>
          <p:nvPr/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34 %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чел., 28 %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 чел., 57 %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" name="Google Shape;194;p8"/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Задание 5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Решение задачи на основе данных таблицы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/>
        </p:nvSpPr>
        <p:spPr>
          <a:xfrm>
            <a:off x="1012724" y="737727"/>
            <a:ext cx="61269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МАТЕМАТИКА - 2022</a:t>
            </a:r>
            <a:endParaRPr/>
          </a:p>
        </p:txBody>
      </p:sp>
      <p:graphicFrame>
        <p:nvGraphicFramePr>
          <p:cNvPr id="201" name="Google Shape;201;p9"/>
          <p:cNvGraphicFramePr/>
          <p:nvPr/>
        </p:nvGraphicFramePr>
        <p:xfrm>
          <a:off x="1193533" y="3722561"/>
          <a:ext cx="10231650" cy="1468285"/>
        </p:xfrm>
        <a:graphic>
          <a:graphicData uri="http://schemas.openxmlformats.org/drawingml/2006/table">
            <a:tbl>
              <a:tblPr firstRow="1" bandRow="1">
                <a:noFill/>
                <a:tableStyleId>{848DE842-0DCF-44B2-90E3-A4E7FDBB726B}</a:tableStyleId>
              </a:tblPr>
              <a:tblGrid>
                <a:gridCol w="147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Максимальный балл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 балл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 выполнения задания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набравших максимальное количество баллов,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участников, не справившихся с заданием, 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3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3,6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чел., 37 %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чел., 27 %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2" name="Google Shape;202;p9"/>
          <p:cNvSpPr txBox="1"/>
          <p:nvPr/>
        </p:nvSpPr>
        <p:spPr>
          <a:xfrm>
            <a:off x="1012724" y="1343978"/>
            <a:ext cx="2625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sng" strike="noStrike" cap="none">
                <a:solidFill>
                  <a:srgbClr val="6E33B7"/>
                </a:solidFill>
                <a:latin typeface="Raleway"/>
                <a:ea typeface="Raleway"/>
                <a:cs typeface="Raleway"/>
                <a:sym typeface="Raleway"/>
              </a:rPr>
              <a:t>Задание 6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1012724" y="1886938"/>
            <a:ext cx="1055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Математический ребус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069_Cox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2474</Words>
  <Application>Microsoft Office PowerPoint</Application>
  <PresentationFormat>Широкоэкранный</PresentationFormat>
  <Paragraphs>639</Paragraphs>
  <Slides>54</Slides>
  <Notes>54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Raleway Medium</vt:lpstr>
      <vt:lpstr>Arial</vt:lpstr>
      <vt:lpstr>Raleway</vt:lpstr>
      <vt:lpstr>Calibri</vt:lpstr>
      <vt:lpstr>0069_Cox_Template_SlidesMania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 Madness</dc:creator>
  <cp:lastModifiedBy>Паникар М М</cp:lastModifiedBy>
  <cp:revision>18</cp:revision>
  <dcterms:modified xsi:type="dcterms:W3CDTF">2023-01-11T12:44:16Z</dcterms:modified>
</cp:coreProperties>
</file>