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2" r:id="rId7"/>
    <p:sldId id="266" r:id="rId8"/>
    <p:sldId id="269" r:id="rId9"/>
    <p:sldId id="267" r:id="rId10"/>
    <p:sldId id="268" r:id="rId11"/>
    <p:sldId id="265" r:id="rId12"/>
    <p:sldId id="273" r:id="rId13"/>
    <p:sldId id="272" r:id="rId14"/>
    <p:sldId id="271" r:id="rId15"/>
    <p:sldId id="274" r:id="rId16"/>
    <p:sldId id="270" r:id="rId17"/>
    <p:sldId id="278" r:id="rId18"/>
    <p:sldId id="275" r:id="rId19"/>
    <p:sldId id="277" r:id="rId20"/>
    <p:sldId id="276" r:id="rId21"/>
    <p:sldId id="283" r:id="rId22"/>
    <p:sldId id="282" r:id="rId23"/>
    <p:sldId id="281" r:id="rId24"/>
    <p:sldId id="280" r:id="rId25"/>
    <p:sldId id="289" r:id="rId26"/>
    <p:sldId id="279" r:id="rId27"/>
    <p:sldId id="288" r:id="rId28"/>
    <p:sldId id="287" r:id="rId29"/>
    <p:sldId id="286" r:id="rId30"/>
    <p:sldId id="285" r:id="rId31"/>
    <p:sldId id="284" r:id="rId32"/>
    <p:sldId id="291" r:id="rId33"/>
    <p:sldId id="290" r:id="rId34"/>
    <p:sldId id="292" r:id="rId35"/>
    <p:sldId id="293" r:id="rId36"/>
    <p:sldId id="294" r:id="rId37"/>
    <p:sldId id="25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F5EBA1"/>
    <a:srgbClr val="EFDF67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0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4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6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5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1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8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5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4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4A50-213A-4E0B-909A-41B2EA3E2691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F88A-C4C7-4965-B1A3-0473F634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212" y="3041072"/>
            <a:ext cx="3455696" cy="3340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4945" y="2911870"/>
            <a:ext cx="914400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Организация образовательной деятельности в рамках введения новых ФГОС </a:t>
            </a:r>
            <a:r>
              <a:rPr lang="ru-RU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ООО</a:t>
            </a:r>
            <a:endParaRPr lang="ru-RU" sz="3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5019" y="575000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Ветошкина Ольга Николаевна, </a:t>
            </a:r>
          </a:p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заместитель директора по УР </a:t>
            </a:r>
          </a:p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«Лицей № 14» г. Пензы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606" y="1977228"/>
            <a:ext cx="2200847" cy="2127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41" y="4686159"/>
            <a:ext cx="3879273" cy="375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757" y="-238560"/>
            <a:ext cx="1436229" cy="13884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724" y="-62330"/>
            <a:ext cx="3990975" cy="31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99018" y="1971625"/>
            <a:ext cx="4793673" cy="45686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46910" y="2396837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1674" y="4905462"/>
            <a:ext cx="1634836" cy="16348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674" y="1154208"/>
            <a:ext cx="1176101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основного общего образования определяется программой основного общего образования, в том числе адаптированной, разрабатываемой и утверждаемой Организацией самостоятельно. 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разрабатывает программу основного общего образования, в том числе адаптированную, в соответствии со ФГОС и с учетом соответствующих ПООП, в том числе примерных адаптированных программ основного общего образования.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обучении обучающихся с ОВЗ Организация разрабатывает адаптированную программу основного общего образования (одну или несколько) в соответствии со ФГОС с учетом соответствующих примерных адаптированных программ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723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0058399" y="-716157"/>
            <a:ext cx="3338946" cy="3209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385455" y="6248400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3394365"/>
            <a:ext cx="3906982" cy="3463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5663"/>
            <a:ext cx="1219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образовательной деятельности по программе основного общего образования, в том числе адаптированной, может быть основана на делении обучающихся на группы и различное построение учебного процесса в выделенных группах с учетом их успеваемости, образовательных потребностей и интересов, психического и физического здоровья, пола, общественных и профессиональных целей, в том числе обеспечивающей углубленное изучение отдельных предметных областей, учебных предметов (профильное обучение) (далее - дифференциация обучения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</a:p>
          <a:p>
            <a:pPr algn="just"/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Углубленное изучение отдельных предметных областей, учебных предметов (профильное обучение) реализует задачи профессиональной ориентации и направлено на предоставление возможности каждому обучающемуся проявить свои интеллектуальные и творческие способности при изучении указанных учебных предметов, которые необходимы для продолжения получения образования и дальнейшей трудовой деятельности в областях, определенных Стратегией научно-технологического развития.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8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0" y="4641273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18263" y="1015663"/>
            <a:ext cx="3955473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02727" y="3685308"/>
            <a:ext cx="2951018" cy="16934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8707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25</a:t>
            </a:r>
          </a:p>
          <a:p>
            <a:pPr algn="just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Структура программы основного общего образования включает обязательную часть и часть, формируемую участниками образовательных отношений за счет включения в учебные планы по выбору родителей (законных представителей) несовершеннолетних обучающихся из перечня, предлагаемого Организацией: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учебных предметов,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учебных курсов (в том числе внеурочной деятельности),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учебных модулей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26</a:t>
            </a:r>
          </a:p>
          <a:p>
            <a:pPr algn="just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 обязательной части программы основного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общего образования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составляет 70%, а объем части,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формируемой участниками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образовательных отношений из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перечня, предлагаемого Организацией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- 30% от общего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объема программы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основного общего образования, реализуемой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требованиями к организации образовательного процесса к учебной нагрузке при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5-дневной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(или 6-дневной) учебной неделе,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предусмотренными Санитарными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правилами и нормами.</a:t>
            </a:r>
          </a:p>
        </p:txBody>
      </p:sp>
    </p:spTree>
    <p:extLst>
      <p:ext uri="{BB962C8B-B14F-4D97-AF65-F5344CB8AC3E}">
        <p14:creationId xmlns:p14="http://schemas.microsoft.com/office/powerpoint/2010/main" val="1092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329738" y="2440595"/>
            <a:ext cx="4786312" cy="29055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4987637" y="5070765"/>
            <a:ext cx="6386945" cy="24245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5663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основного общего образования, в том числе адаптированные, реализуются Организацией через организацию образовательной деятельности (урочной и внеурочной) в соответствии с Гигиеническими нормативами и Санитарно-эпидемиологическими требованиями.</a:t>
            </a: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Урочная деятельность направлена на достижение обучающимися планируемых результатов освоения программы основного общего образования с учетом обязательных для изучения учебных предметов.</a:t>
            </a: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Внеурочная деятельность направлена на достижение планируемых результатов освоения программы основного общего образования с учетом выбора участниками образовательных отношений учебных курсов внеурочной деятельности из перечня, предлагаемого Организацией.</a:t>
            </a:r>
          </a:p>
        </p:txBody>
      </p:sp>
    </p:spTree>
    <p:extLst>
      <p:ext uri="{BB962C8B-B14F-4D97-AF65-F5344CB8AC3E}">
        <p14:creationId xmlns:p14="http://schemas.microsoft.com/office/powerpoint/2010/main" val="23971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202873" y="1082982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02181" y="3338946"/>
            <a:ext cx="2951019" cy="27039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615055" y="4461165"/>
            <a:ext cx="2576945" cy="23968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250145"/>
            <a:ext cx="12191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основного общего образования, в том числе адаптированная, должна обеспечивать достижение обучающимися результатов освоения программы основного общего образования в соответствии с требованиями, установленными ФГОС.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целях обеспечения индивидуальных потребностей обучающихся в программе основного общего образования, в том числе адаптированной, предусматриваются учебные курсы (в том числе внеурочной деятельности), учебные модули, обеспечивающие различные образовательные потребности и интересы обучающихся, в том числе этнокультурные.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Внеурочная деятельность обучающихся с ОВЗ дополняется коррекционными учебными курсами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9392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57228"/>
            <a:ext cx="123028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30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основного общего образования, в том числе адаптированная, включает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 раздела: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содержательный;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организационный.</a:t>
            </a:r>
          </a:p>
        </p:txBody>
      </p:sp>
      <p:pic>
        <p:nvPicPr>
          <p:cNvPr id="18438" name="Picture 6" descr="https://coolsen.ru/wp-content/uploads/2021/11/64-20211129_181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3268250"/>
            <a:ext cx="7986713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94" y="4515003"/>
            <a:ext cx="220084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685" y="-556014"/>
            <a:ext cx="220084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274372" y="1015663"/>
            <a:ext cx="5935179" cy="5513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0143" y="2066466"/>
            <a:ext cx="4211781" cy="39464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39117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</a:t>
            </a:r>
          </a:p>
          <a:p>
            <a:pPr algn="ctr"/>
            <a:endPara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Целевой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 определяет общее назначение, цели, задачи и планируемые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 реализации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основного общего образования, в том числе способы определения достижения этих целей и результатов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Целевой раздел должен включать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just"/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пояснительную записку;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планируемые результаты освоения обучающимися программы основного общего образования;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систему оценки достижения планируемых результатов освоения программы основного общего образования.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66159" y="3459279"/>
            <a:ext cx="633977" cy="6260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646218" y="3127407"/>
            <a:ext cx="3851564" cy="34257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78836" y="-552043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1281545" y="5774693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2596"/>
            <a:ext cx="1219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31.3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Система оценки достижения планируемых результатов освоения программы основного общего образования, в том числе адаптированной, должна включать описание организации и содержания:</a:t>
            </a:r>
          </a:p>
          <a:p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промежуточной аттестации обучающихся в рамках урочной и внеурочной деятельности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оценки проектной деятельности обучающихся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системе оценки достижения планируемых результатов освоения программы основного общего образования обучающимися с ОВЗ предусматривается создание специальных условий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проведения текущего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контроля успеваемости и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промежуточной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аттестации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соответствии с учетом здоровья обучающихся с ОВЗ, их особыми образовательными потребностями.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5977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646219" y="1373080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3131127"/>
            <a:ext cx="3879273" cy="37268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73080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32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Содержательный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 программы основного общего образования, в том числе адаптированной, включает следующие программы, ориентированные на достижение предметных, </a:t>
            </a:r>
            <a:r>
              <a:rPr lang="ru-RU" sz="2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метапредметных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личностных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результатов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just"/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рабочие программы учебных предметов, учебных курсов (в том числе внеурочной деятельности), учебных модулей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программу формирования универсальных учебных действий у обучающихся;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рабочую программу воспитания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программу коррекционной работы (разрабатывается при наличии в Организации обучающихся с ОВЗ).</a:t>
            </a:r>
          </a:p>
        </p:txBody>
      </p:sp>
    </p:spTree>
    <p:extLst>
      <p:ext uri="{BB962C8B-B14F-4D97-AF65-F5344CB8AC3E}">
        <p14:creationId xmlns:p14="http://schemas.microsoft.com/office/powerpoint/2010/main" val="40163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924800" y="2313708"/>
            <a:ext cx="2521526" cy="24245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612582" y="5292436"/>
            <a:ext cx="1579418" cy="1565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4738255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5663"/>
            <a:ext cx="1219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32.1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Рабочие программы учебных предметов, учебных курсов (в том числе внеурочной деятельности), учебных модулей должны включать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just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учебного предмета, учебного курса (в том числе внеурочной деятельности), учебного модуля;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планируемые результаты освоения учебного предмета, учебного курса (в том числе внеурочной деятельности), учебного модуля;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тематическое планирование.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Рабочие программы учебных курсов внеурочной деятельности также должны содержать указание на форму проведения занятий.</a:t>
            </a:r>
          </a:p>
          <a:p>
            <a:pPr algn="just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Рабочие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учебных предметов, учебных курсов (в том числе внеурочной деятельности), учебных модулей формируются с учетом рабочей программы воспитания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Тематическое планирование с указанием количества академических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часов, отводимых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освоение каждой темы учебного предмета, учебного курса (в том числе внеурочной деятельности), учебного модуля и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возможность использования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этой теме электронных (цифровых) образовательных ресурсов,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являющихся учебно-методическими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материалами: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мультимедийные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электронные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учебники и задачники,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электронные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библиотеки,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виртуальные лаборатории, игровые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программы,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коллекции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цифровых образовательных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ресурсов, используемыми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  <a:p>
            <a:pPr algn="just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4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97" y="3800839"/>
            <a:ext cx="2200847" cy="2127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113" y="-773100"/>
            <a:ext cx="3438147" cy="3323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pic>
        <p:nvPicPr>
          <p:cNvPr id="8200" name="Picture 8" descr="https://coolsen.ru/wp-content/uploads/2021/11/136-20211129_1813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1309"/>
            <a:ext cx="2496423" cy="46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0254" y="2332421"/>
            <a:ext cx="10377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Опубликован на официальном интернет-портале правовой информации 05.07.2021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Вступил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силу с 16 июля 2021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0252" y="1137294"/>
            <a:ext cx="10501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Приказ Министерства просвещения РФ от 31 мая 2021 г. № 287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утверждении федерального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государственного образовательного стандарта основного общего образования»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0252" y="4357853"/>
            <a:ext cx="10377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сентября 2022 года начнут действовать новые ФГОС в каждой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Обучающиеся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которые будут приняты на обучение в пятые классы в 2022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году, будут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учиться уже по обновленным ФГОС.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0252" y="3160471"/>
            <a:ext cx="10377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Прием на обучение в соответствии с ФГОС ООО, утвержденным приказом Министерства образования и науки Российской Федерации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 декабря 2010 г. № 1897  прекращается с 1 сентября 2022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0252" y="5555235"/>
            <a:ext cx="10501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несовершеннолетних обучающихся, зачисленных на обучение до вступления в силу настоящего приказа, возможно обучение по новым ФГОС с согласия их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34087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230582" y="-221671"/>
            <a:ext cx="7737762" cy="72736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5635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32.2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ru-RU" dirty="0"/>
          </a:p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формирования универсальных учебных действий у обучающихся должна обеспечивать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just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способности к саморазвитию и самосовершенствованию;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внутренней позиции личности, регулятивных, познавательных, коммуникативных универсальных учебных действий у 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опыта применения универсальных учебных действий в жизненных ситуациях для решения задач общекультурного, личностного и познавательного развития обучающихся, готовности к решению практических задач;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эффективности усвоения знаний и учебных действий, формирования компетенций в предметных областях, учебно-исследовательской и проектной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навыка участия в различных формах организации учебно-исследовательской и проектной деятельности, в том числе творческих конкурсах, олимпиадах, научных обществах, научно-практических конференциях, олимпиадах;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овладение приемами учебного сотрудничества и социального взаимодействия со сверстниками, обучающимися младшего и старшего возраста и взрослыми в совместной учебно-исследовательской и проектной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и развитие компетенций обучающихся в области использования ИКТ на уровне общего пользования, включая владение ИКТ, поиском, анализом и передачей информации, презентацией выполненных работ, основами информационной безопасности, умением безопасного использования средств ИКТ и информационно-телекоммуникационной сети "Интернет" (далее - сеть Интернет), формирование культуры пользования ИКТ;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знаний и навыков в области финансовой грамотности и устойчивого развития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3096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1388436" y="-930900"/>
            <a:ext cx="1371600" cy="14387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82191" y="3724226"/>
            <a:ext cx="4038599" cy="37407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1491" y="923466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900546" y="5798127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5663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32.3</a:t>
            </a:r>
          </a:p>
          <a:p>
            <a:pPr algn="ctr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Рабочая программа воспитания должна быть направлена на развитие личности обучающихся, в том числе духовно-нравственное развитие, укрепление психического здоровья и физическое воспитание, достижение ими результатов освоения программы основного общего образования.</a:t>
            </a:r>
          </a:p>
          <a:p>
            <a:pPr algn="just"/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Рабочая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воспитания может иметь модульную структуру и включать: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воспитательного процесса в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и задачи воспитания 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виды, формы и содержание воспитательной деятельности с учетом специфики Организации, интересов субъектов воспитания, тематики модулей;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систему поощрения социальной успешности и проявлений активной жизненной позиции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4006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9639781" y="3151008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36874" y="1031263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00322" y="4073237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02907" y="2243141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4738255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8096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32.4</a:t>
            </a:r>
          </a:p>
          <a:p>
            <a:endParaRPr lang="ru-RU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коррекционной работы должна быть направлена на коррекцию нарушений развития и социальную адаптацию обучающихся, помощь в освоении ими программы основного общего образования, в том числе адаптированной.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коррекционной работы должна содержать: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 особых образовательных потребностей обучающихся с ОВЗ;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индивидуально ориентированных диагностических и коррекционных мероприятий, обеспечивающих удовлетворение индивидуальных образовательных потребностей обучающихся с ОВЗ и освоение ими программы основного общего образования, в том числе адаптированной;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рабочие программы коррекционных учебных курсов;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перечень дополнительных коррекционных учебных курсов и их рабочие программы (при наличии);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планируемые результаты коррекционной работы и подходы к их оценке с целью корректировки индивидуального плана диагностических и коррекционных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498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85164" y="1288472"/>
            <a:ext cx="8021782" cy="73329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15663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33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Организационный раздел программы основного общего образования должен определять общие рамки организации образовательной деятельности, а также организационные механизмы и условия реализации программы основного общего образования и включать: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учебный план;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внеурочной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календарный учебный график;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календарный план воспитательной работы, содержащий перечень событий и мероприятий воспитательной направленности, которые организуются и проводятся Организацией или в которых Организация принимает участие в учебном году или периоде обучения;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характеристику условий реализации программы основного общего образования в соответствии с требованиями ФГОС.</a:t>
            </a:r>
          </a:p>
        </p:txBody>
      </p:sp>
    </p:spTree>
    <p:extLst>
      <p:ext uri="{BB962C8B-B14F-4D97-AF65-F5344CB8AC3E}">
        <p14:creationId xmlns:p14="http://schemas.microsoft.com/office/powerpoint/2010/main" val="38328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608129" y="2605123"/>
            <a:ext cx="2975742" cy="27842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252363" y="-512618"/>
            <a:ext cx="3879273" cy="3518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651163" y="5389418"/>
            <a:ext cx="2597726" cy="260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15663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33.1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Учебный план программы основного общего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образования, в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 числе адаптированной:</a:t>
            </a: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обеспечивает реализацию требований ФГОС,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определяет: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учебную нагрузку в соответствии с требованиями к организации образовательной деятельности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перечень учебных предметов, учебных курсов, учебных модулей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учебный план входят обязательные для изучения предметные области, учебные предметы (учебные модули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63710"/>
              </p:ext>
            </p:extLst>
          </p:nvPr>
        </p:nvGraphicFramePr>
        <p:xfrm>
          <a:off x="0" y="0"/>
          <a:ext cx="12192000" cy="685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836">
                  <a:extLst>
                    <a:ext uri="{9D8B030D-6E8A-4147-A177-3AD203B41FA5}">
                      <a16:colId xmlns:a16="http://schemas.microsoft.com/office/drawing/2014/main" val="3987034781"/>
                    </a:ext>
                  </a:extLst>
                </a:gridCol>
                <a:gridCol w="2840182">
                  <a:extLst>
                    <a:ext uri="{9D8B030D-6E8A-4147-A177-3AD203B41FA5}">
                      <a16:colId xmlns:a16="http://schemas.microsoft.com/office/drawing/2014/main" val="558397643"/>
                    </a:ext>
                  </a:extLst>
                </a:gridCol>
                <a:gridCol w="6192982">
                  <a:extLst>
                    <a:ext uri="{9D8B030D-6E8A-4147-A177-3AD203B41FA5}">
                      <a16:colId xmlns:a16="http://schemas.microsoft.com/office/drawing/2014/main" val="1470073738"/>
                    </a:ext>
                  </a:extLst>
                </a:gridCol>
              </a:tblGrid>
              <a:tr h="3874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области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предметы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Уточнения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40814"/>
                  </a:ext>
                </a:extLst>
              </a:tr>
              <a:tr h="3304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Литература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язык, Литература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132143"/>
                  </a:ext>
                </a:extLst>
              </a:tr>
              <a:tr h="1273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Родной язык 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родном языке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Родной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язык,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родном языке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наличии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возможностей Организации и по заявлению родителей (законных представителей) несовершеннолетних обучающихся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24590"/>
                  </a:ext>
                </a:extLst>
              </a:tr>
              <a:tr h="787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языки, Второй иностранный язык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второго иностранного языка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490168"/>
                  </a:ext>
                </a:extLst>
              </a:tr>
              <a:tr h="5526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и 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предмет «Математика» включает в себя учебные курсы «Алгебра», «Геометрия», «Вероятность и статистика»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251"/>
                  </a:ext>
                </a:extLst>
              </a:tr>
              <a:tr h="5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Общественно-научные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предметы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Обществознание, География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предмет «История» включает в себя учебные курсы «История России» и «Всеобщая история»</a:t>
                      </a:r>
                      <a:endParaRPr lang="ru-RU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936447"/>
                  </a:ext>
                </a:extLst>
              </a:tr>
              <a:tr h="42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Естественнонаучные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предметы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Химия,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Биология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69375"/>
                  </a:ext>
                </a:extLst>
              </a:tr>
              <a:tr h="1021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духовно-нравственной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культуры народов России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605425"/>
                  </a:ext>
                </a:extLst>
              </a:tr>
              <a:tr h="318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32483"/>
                  </a:ext>
                </a:extLst>
              </a:tr>
              <a:tr h="458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Изобразительное искусство, Музыка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883958"/>
                  </a:ext>
                </a:extLst>
              </a:tr>
              <a:tr h="74628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основы безопасности жизнедеятельности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культура, Основы Безопасности жизнедеятельности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3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pic>
        <p:nvPicPr>
          <p:cNvPr id="28700" name="Picture 28" descr="https://coolsen.ru/wp-content/uploads/2021/11/21-20211129_181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25" y="2050473"/>
            <a:ext cx="490774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38769"/>
              </p:ext>
            </p:extLst>
          </p:nvPr>
        </p:nvGraphicFramePr>
        <p:xfrm>
          <a:off x="4088703" y="1276757"/>
          <a:ext cx="7853916" cy="545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958">
                  <a:extLst>
                    <a:ext uri="{9D8B030D-6E8A-4147-A177-3AD203B41FA5}">
                      <a16:colId xmlns:a16="http://schemas.microsoft.com/office/drawing/2014/main" val="3279300116"/>
                    </a:ext>
                  </a:extLst>
                </a:gridCol>
                <a:gridCol w="3926958">
                  <a:extLst>
                    <a:ext uri="{9D8B030D-6E8A-4147-A177-3AD203B41FA5}">
                      <a16:colId xmlns:a16="http://schemas.microsoft.com/office/drawing/2014/main" val="3397082125"/>
                    </a:ext>
                  </a:extLst>
                </a:gridCol>
              </a:tblGrid>
              <a:tr h="5331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Изменили объем часов аудиторной нагрузки</a:t>
                      </a:r>
                      <a:endParaRPr lang="ru-RU" sz="28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53456"/>
                  </a:ext>
                </a:extLst>
              </a:tr>
              <a:tr h="47039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ФГОС 2010</a:t>
                      </a:r>
                      <a:endParaRPr lang="ru-RU" sz="24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ФГОС 2021</a:t>
                      </a:r>
                      <a:endParaRPr lang="ru-RU" sz="24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20708"/>
                  </a:ext>
                </a:extLst>
              </a:tr>
              <a:tr h="31045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учебных занятий за 5 учебных лет не может составлять менее 5267 часов и более 6020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аудиторной работы обучающихся за пять лет обучения не может составлять менее 5058 академических часов и более 5549 академических часов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66713"/>
                  </a:ext>
                </a:extLst>
              </a:tr>
              <a:tr h="1348458">
                <a:tc>
                  <a:txBody>
                    <a:bodyPr/>
                    <a:lstStyle/>
                    <a:p>
                      <a:pPr algn="just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аудиторной работы обучающихся с ОВЗ в случае увеличения срока обучения на один год не может составлять менее 6018 академических часов за шесть учебных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8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128162" y="1015663"/>
            <a:ext cx="3879273" cy="3518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835729" y="5743424"/>
            <a:ext cx="3879273" cy="3518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147405"/>
            <a:ext cx="3879273" cy="3518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29042"/>
            <a:ext cx="1219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 реализации адаптированных программ основного общего образования обучающихся с ОВЗ в учебный план могут быть внесены следующие изменения:</a:t>
            </a:r>
          </a:p>
          <a:p>
            <a:pPr algn="just"/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глухих и слабослышащих обучающихся исключение из обязательных для изучения учебных предметов учебного предмета "Музыка";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глухих и слабослышащих обучающихся, обучающихся с тяжелыми нарушениями речи включение в предметную область "Русский язык и литература" обязательного для изучения учебного предмета "Развитие речи", предметные результаты по которому определяются Организацией самостоятельно с учетом состояния здоровья обучающихся с ОВЗ, их особых образовательных потребностей, в том числе с учетом примерных адаптированных программ основного общего образования;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глухих, слабослышащих обучающихся, обучающихся с тяжелыми нарушениями речи, обучающихся с нарушениями опорно-двигательного аппарата изменение сроков и продолжительности изучения иностранного языка;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для всех обучающихся с ОВЗ исключение учебного предмета "Физическая культура" и включение учебного предмета "Адаптивная физическая культура", предметные результаты по которому определяются Организацией самостоятельно с учетом состояния здоровья обучающихся с ОВЗ, их особых образовательных потребностей, в том числе с учетом примерных адаптированных программ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324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-495300" y="6423956"/>
            <a:ext cx="990599" cy="8680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24400" y="1441183"/>
            <a:ext cx="1115290" cy="11078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38855" y="4299266"/>
            <a:ext cx="2653145" cy="2558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3096492" y="1995131"/>
            <a:ext cx="3879273" cy="3518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79468"/>
            <a:ext cx="1219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33.2 </a:t>
            </a:r>
            <a:endParaRPr lang="ru-RU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внеурочной деятельности определяет формы организации и объем внеурочной деятельности для обучающихся при освоении ими программы основного общего образования (до 1750 академических часов за пять лет обучения) с учетом образовательных потребностей и интересов обучающихся, запросов родителей (законных представителей) несовершеннолетних обучающихся, возможностей Организации.</a:t>
            </a:r>
          </a:p>
          <a:p>
            <a:pPr algn="just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адаптированной программе основного общего образования в план внеурочной деятельности включаются индивидуальные и групповые коррекционные учебные курсы в соответствии с программой коррекционной работы.</a:t>
            </a:r>
          </a:p>
          <a:p>
            <a:pPr algn="just"/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плана внеурочной деятельности должна быть предусмотрена вариативность содержания внеурочной деятельности с учетом образовательных потребностей и интересов обучающихся.</a:t>
            </a:r>
          </a:p>
          <a:p>
            <a:pPr algn="just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целях реализации плана внеурочной деятельности Организацией может предусматриваться использование ресурсов других организаций, включая организации дополнительного образования, профессиональные образовательные организации, образовательные организации высшего образования, научные организации, организации культуры, физкультурно-спортивные и иные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7998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0837" y="888830"/>
            <a:ext cx="809105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33.3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Календарный учебный график определяет плановые перерывы при получении основного общего образования для отдыха и иных социальных целей (далее - каникулы):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даты начала и окончания учебного года;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продолжительность учебного года;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сроки и продолжительность каникул;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сроки проведения промежуточной аттестации.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Календарный учебный график разрабатывается Организацией в соответствии с требованиями к организации образовательного процесса, предусмотренными Гигиеническими нормативами и Санитарно-эпидемиологическими требованиями.</a:t>
            </a:r>
          </a:p>
        </p:txBody>
      </p:sp>
      <p:pic>
        <p:nvPicPr>
          <p:cNvPr id="21506" name="Picture 2" descr="https://catherineasquithgallery.com/uploads/posts/2021-02/1613545908_16-p-belii-chelovechek-dlya-prezentatsii-prozra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67" y="2078181"/>
            <a:ext cx="4120404" cy="41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906983" y="1537855"/>
            <a:ext cx="4558144" cy="4475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5523" y="61557"/>
            <a:ext cx="8939167" cy="892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Федеральный закон от 29 декабря 2012 г. №273-ФЗ «Об образовании в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67745"/>
            <a:ext cx="1219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5 статья 12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Образовательные программы самостоятельно разрабатываются и утверждаются организацией, осуществляющей образовательную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81711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6 части 3 статьи 28 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компетенции образовательной организации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установленной сфере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деятельности относятся разработка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утверждение образовательных программ образовательной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1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34630"/>
              </p:ext>
            </p:extLst>
          </p:nvPr>
        </p:nvGraphicFramePr>
        <p:xfrm>
          <a:off x="-3" y="1233055"/>
          <a:ext cx="12192002" cy="568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130603171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045141736"/>
                    </a:ext>
                  </a:extLst>
                </a:gridCol>
              </a:tblGrid>
              <a:tr h="6373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Новые ФГОС, как и прежде, требуют системно-деятельностного подхода</a:t>
                      </a:r>
                      <a:endParaRPr lang="ru-RU" sz="28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43982"/>
                  </a:ext>
                </a:extLst>
              </a:tr>
              <a:tr h="52647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Личностные результаты </a:t>
                      </a:r>
                      <a:endParaRPr lang="ru-RU" sz="24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Метапредметные результаты </a:t>
                      </a:r>
                      <a:endParaRPr lang="ru-RU" sz="2400" b="1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77252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Группируются по направлениям воспитания</a:t>
                      </a:r>
                      <a:endParaRPr lang="ru-RU" sz="2400" b="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Группируются по видам универсальных учебных действий</a:t>
                      </a:r>
                      <a:endParaRPr lang="ru-RU" sz="2400" b="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22702"/>
                  </a:ext>
                </a:extLst>
              </a:tr>
              <a:tr h="14062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гражданское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патриотическое;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духовно-нравственное;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эстетическое;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физическое воспитание, формирование культуры здоровья и эмоционального благополучия;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трудовое;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экологическое;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ценность научного познания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овладение универсальными учебными познавательными действиями –</a:t>
                      </a:r>
                      <a:r>
                        <a:rPr lang="ru-RU" sz="2000" kern="120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базовые логические, базовые исследовательские, работа с информацией;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овладение универсальными учебными коммуникативными действиями –</a:t>
                      </a:r>
                      <a:r>
                        <a:rPr lang="ru-RU" sz="2000" kern="120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общение, совместная деятельность;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овладение универсальными учебными регулятивными действиями -самоорганизация, самоконтроль, эмоциональный интеллект, принятие себя и других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29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55206" y="653773"/>
            <a:ext cx="2836718" cy="2712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448800" y="1536174"/>
            <a:ext cx="2189018" cy="20366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032165" y="4447777"/>
            <a:ext cx="3879273" cy="3518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36174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Предметные результаты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освоения программы основного общего образования с учетом специфики содержания предметных областей, включающих конкретные учебные предметы (учебные модули), ориентированы на применение знаний, умений и навыков обучающимися в учебных ситуациях и реальных жизненных условиях, а также на успешное обучение на уровне основного общего образования,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включают предметные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 по всем обязательным предметном областям и по всем обязательным учебным  предметам, учебным модулям.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586323"/>
            <a:ext cx="1219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</a:p>
          <a:p>
            <a:pPr algn="just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Требования к предметным,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метапредметным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личностным результатам освоения обучающимися с ОВЗ определяются в примерных адаптированных основных образовательных программах основного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71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12463"/>
              </p:ext>
            </p:extLst>
          </p:nvPr>
        </p:nvGraphicFramePr>
        <p:xfrm>
          <a:off x="-2" y="1112999"/>
          <a:ext cx="12192001" cy="5911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246">
                  <a:extLst>
                    <a:ext uri="{9D8B030D-6E8A-4147-A177-3AD203B41FA5}">
                      <a16:colId xmlns:a16="http://schemas.microsoft.com/office/drawing/2014/main" val="2710707803"/>
                    </a:ext>
                  </a:extLst>
                </a:gridCol>
                <a:gridCol w="1696241">
                  <a:extLst>
                    <a:ext uri="{9D8B030D-6E8A-4147-A177-3AD203B41FA5}">
                      <a16:colId xmlns:a16="http://schemas.microsoft.com/office/drawing/2014/main" val="2134306189"/>
                    </a:ext>
                  </a:extLst>
                </a:gridCol>
                <a:gridCol w="2531715">
                  <a:extLst>
                    <a:ext uri="{9D8B030D-6E8A-4147-A177-3AD203B41FA5}">
                      <a16:colId xmlns:a16="http://schemas.microsoft.com/office/drawing/2014/main" val="658138942"/>
                    </a:ext>
                  </a:extLst>
                </a:gridCol>
                <a:gridCol w="2531715">
                  <a:extLst>
                    <a:ext uri="{9D8B030D-6E8A-4147-A177-3AD203B41FA5}">
                      <a16:colId xmlns:a16="http://schemas.microsoft.com/office/drawing/2014/main" val="4258174918"/>
                    </a:ext>
                  </a:extLst>
                </a:gridCol>
                <a:gridCol w="2271026">
                  <a:extLst>
                    <a:ext uri="{9D8B030D-6E8A-4147-A177-3AD203B41FA5}">
                      <a16:colId xmlns:a16="http://schemas.microsoft.com/office/drawing/2014/main" val="3540347241"/>
                    </a:ext>
                  </a:extLst>
                </a:gridCol>
                <a:gridCol w="1569058">
                  <a:extLst>
                    <a:ext uri="{9D8B030D-6E8A-4147-A177-3AD203B41FA5}">
                      <a16:colId xmlns:a16="http://schemas.microsoft.com/office/drawing/2014/main" val="3157426855"/>
                    </a:ext>
                  </a:extLst>
                </a:gridCol>
              </a:tblGrid>
              <a:tr h="1294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Содержание учебника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Содержание примерной рабочей программы по предмету (базовый уровень)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Содержание примерной рабочей программы по предмету (углубленный уровень)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Комментарий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71048"/>
                  </a:ext>
                </a:extLst>
              </a:tr>
              <a:tr h="2321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Русский язык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36779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577101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561263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01677"/>
                  </a:ext>
                </a:extLst>
              </a:tr>
              <a:tr h="2321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Литература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50841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08572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61536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057170"/>
                  </a:ext>
                </a:extLst>
              </a:tr>
              <a:tr h="23211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52772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129087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557572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00157"/>
                  </a:ext>
                </a:extLst>
              </a:tr>
              <a:tr h="2321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14345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59771"/>
                  </a:ext>
                </a:extLst>
              </a:tr>
              <a:tr h="2321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Алгебра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36569"/>
                  </a:ext>
                </a:extLst>
              </a:tr>
              <a:tr h="232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274700"/>
                  </a:ext>
                </a:extLst>
              </a:tr>
              <a:tr h="2321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Геометрия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99181"/>
                  </a:ext>
                </a:extLst>
              </a:tr>
              <a:tr h="504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0" marR="427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1603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17028" y="66561"/>
            <a:ext cx="79239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Анализ соответствия учебников </a:t>
            </a:r>
            <a:endParaRPr lang="ru-RU" altLang="ru-RU" sz="31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и </a:t>
            </a:r>
            <a:r>
              <a:rPr lang="ru-RU" alt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примерных программ 5-8 классы</a:t>
            </a:r>
          </a:p>
        </p:txBody>
      </p:sp>
    </p:spTree>
    <p:extLst>
      <p:ext uri="{BB962C8B-B14F-4D97-AF65-F5344CB8AC3E}">
        <p14:creationId xmlns:p14="http://schemas.microsoft.com/office/powerpoint/2010/main" val="31107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9932" y="96715"/>
            <a:ext cx="76698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План внеурочной деятельности </a:t>
            </a:r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основного </a:t>
            </a:r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73875"/>
              </p:ext>
            </p:extLst>
          </p:nvPr>
        </p:nvGraphicFramePr>
        <p:xfrm>
          <a:off x="750277" y="1569258"/>
          <a:ext cx="10515599" cy="2935605"/>
        </p:xfrm>
        <a:graphic>
          <a:graphicData uri="http://schemas.openxmlformats.org/drawingml/2006/table">
            <a:tbl>
              <a:tblPr firstRow="1" firstCol="1" bandRow="1"/>
              <a:tblGrid>
                <a:gridCol w="2606873">
                  <a:extLst>
                    <a:ext uri="{9D8B030D-6E8A-4147-A177-3AD203B41FA5}">
                      <a16:colId xmlns:a16="http://schemas.microsoft.com/office/drawing/2014/main" val="717234591"/>
                    </a:ext>
                  </a:extLst>
                </a:gridCol>
                <a:gridCol w="3181495">
                  <a:extLst>
                    <a:ext uri="{9D8B030D-6E8A-4147-A177-3AD203B41FA5}">
                      <a16:colId xmlns:a16="http://schemas.microsoft.com/office/drawing/2014/main" val="115496172"/>
                    </a:ext>
                  </a:extLst>
                </a:gridCol>
                <a:gridCol w="950043">
                  <a:extLst>
                    <a:ext uri="{9D8B030D-6E8A-4147-A177-3AD203B41FA5}">
                      <a16:colId xmlns:a16="http://schemas.microsoft.com/office/drawing/2014/main" val="4286245582"/>
                    </a:ext>
                  </a:extLst>
                </a:gridCol>
                <a:gridCol w="950043">
                  <a:extLst>
                    <a:ext uri="{9D8B030D-6E8A-4147-A177-3AD203B41FA5}">
                      <a16:colId xmlns:a16="http://schemas.microsoft.com/office/drawing/2014/main" val="1125967217"/>
                    </a:ext>
                  </a:extLst>
                </a:gridCol>
                <a:gridCol w="950043">
                  <a:extLst>
                    <a:ext uri="{9D8B030D-6E8A-4147-A177-3AD203B41FA5}">
                      <a16:colId xmlns:a16="http://schemas.microsoft.com/office/drawing/2014/main" val="2342512494"/>
                    </a:ext>
                  </a:extLst>
                </a:gridCol>
                <a:gridCol w="938551">
                  <a:extLst>
                    <a:ext uri="{9D8B030D-6E8A-4147-A177-3AD203B41FA5}">
                      <a16:colId xmlns:a16="http://schemas.microsoft.com/office/drawing/2014/main" val="3777379612"/>
                    </a:ext>
                  </a:extLst>
                </a:gridCol>
                <a:gridCol w="938551">
                  <a:extLst>
                    <a:ext uri="{9D8B030D-6E8A-4147-A177-3AD203B41FA5}">
                      <a16:colId xmlns:a16="http://schemas.microsoft.com/office/drawing/2014/main" val="2280759803"/>
                    </a:ext>
                  </a:extLst>
                </a:gridCol>
              </a:tblGrid>
              <a:tr h="19267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внеурочной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 внеурочной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по классам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495894"/>
                  </a:ext>
                </a:extLst>
              </a:tr>
              <a:tr h="192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372"/>
                  </a:ext>
                </a:extLst>
              </a:tr>
              <a:tr h="19559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внеурочной деятельности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07089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45949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530600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39896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81650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85518"/>
                  </a:ext>
                </a:extLst>
              </a:tr>
              <a:tr h="19559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проекты, 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062559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90407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660143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60954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619177"/>
                  </a:ext>
                </a:extLst>
              </a:tr>
              <a:tr h="19559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29568"/>
                  </a:ext>
                </a:extLst>
              </a:tr>
              <a:tr h="195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1 обучающего: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9" marR="68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7508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472895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организации внеурочной деятельности нагрузка на каждого обучающегося складывается из: </a:t>
            </a:r>
          </a:p>
          <a:p>
            <a:r>
              <a:rPr lang="ru-RU" dirty="0"/>
              <a:t>1.	Курсов внеурочной деятельности и составляет в сумме не более 5 часов в неделю </a:t>
            </a:r>
          </a:p>
          <a:p>
            <a:r>
              <a:rPr lang="ru-RU" dirty="0"/>
              <a:t>2.	Школьных проектов, мероприятий и составляет в сумме не более 5 часов в неделю.</a:t>
            </a:r>
          </a:p>
          <a:p>
            <a:pPr algn="just"/>
            <a:r>
              <a:rPr lang="ru-RU" dirty="0"/>
              <a:t>Формы внеурочной деятельности: экскурсии в музеи, театры, парки, на предприятия, туристические поездки, кружки, секции, круглые столы, конференции, диспуты, школьные научные общества, олимпиады, соревнования, поисковые и научные исследования, общественно полезные практики, познавательные беседы, беседы о здоровом образе жизни, нравственные и этические беседы, конкурсы, викторины, игры с ролевым акцентом, деловые игры, спортивные соревнования, детские исследовательские проекты, творческие мастерские, участие детей в социальных акциях.</a:t>
            </a:r>
          </a:p>
        </p:txBody>
      </p:sp>
    </p:spTree>
    <p:extLst>
      <p:ext uri="{BB962C8B-B14F-4D97-AF65-F5344CB8AC3E}">
        <p14:creationId xmlns:p14="http://schemas.microsoft.com/office/powerpoint/2010/main" val="36720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987062" cy="86177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932" y="92333"/>
            <a:ext cx="102840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Основное общее образование (5-9 классы)</a:t>
            </a:r>
          </a:p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5-ти дневная учебная неделя (с углубленным изучением предметов)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93578"/>
              </p:ext>
            </p:extLst>
          </p:nvPr>
        </p:nvGraphicFramePr>
        <p:xfrm>
          <a:off x="0" y="881568"/>
          <a:ext cx="12191999" cy="5976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331">
                  <a:extLst>
                    <a:ext uri="{9D8B030D-6E8A-4147-A177-3AD203B41FA5}">
                      <a16:colId xmlns:a16="http://schemas.microsoft.com/office/drawing/2014/main" val="3971103459"/>
                    </a:ext>
                  </a:extLst>
                </a:gridCol>
                <a:gridCol w="2845331">
                  <a:extLst>
                    <a:ext uri="{9D8B030D-6E8A-4147-A177-3AD203B41FA5}">
                      <a16:colId xmlns:a16="http://schemas.microsoft.com/office/drawing/2014/main" val="3223148076"/>
                    </a:ext>
                  </a:extLst>
                </a:gridCol>
                <a:gridCol w="1082042">
                  <a:extLst>
                    <a:ext uri="{9D8B030D-6E8A-4147-A177-3AD203B41FA5}">
                      <a16:colId xmlns:a16="http://schemas.microsoft.com/office/drawing/2014/main" val="3420924645"/>
                    </a:ext>
                  </a:extLst>
                </a:gridCol>
                <a:gridCol w="1082042">
                  <a:extLst>
                    <a:ext uri="{9D8B030D-6E8A-4147-A177-3AD203B41FA5}">
                      <a16:colId xmlns:a16="http://schemas.microsoft.com/office/drawing/2014/main" val="1855310058"/>
                    </a:ext>
                  </a:extLst>
                </a:gridCol>
                <a:gridCol w="1084313">
                  <a:extLst>
                    <a:ext uri="{9D8B030D-6E8A-4147-A177-3AD203B41FA5}">
                      <a16:colId xmlns:a16="http://schemas.microsoft.com/office/drawing/2014/main" val="318112245"/>
                    </a:ext>
                  </a:extLst>
                </a:gridCol>
                <a:gridCol w="1085449">
                  <a:extLst>
                    <a:ext uri="{9D8B030D-6E8A-4147-A177-3AD203B41FA5}">
                      <a16:colId xmlns:a16="http://schemas.microsoft.com/office/drawing/2014/main" val="1633180496"/>
                    </a:ext>
                  </a:extLst>
                </a:gridCol>
                <a:gridCol w="1085449">
                  <a:extLst>
                    <a:ext uri="{9D8B030D-6E8A-4147-A177-3AD203B41FA5}">
                      <a16:colId xmlns:a16="http://schemas.microsoft.com/office/drawing/2014/main" val="861021659"/>
                    </a:ext>
                  </a:extLst>
                </a:gridCol>
                <a:gridCol w="1082042">
                  <a:extLst>
                    <a:ext uri="{9D8B030D-6E8A-4147-A177-3AD203B41FA5}">
                      <a16:colId xmlns:a16="http://schemas.microsoft.com/office/drawing/2014/main" val="2330594437"/>
                    </a:ext>
                  </a:extLst>
                </a:gridCol>
              </a:tblGrid>
              <a:tr h="27084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Предметные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Учебные предметы, 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 в неделю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24029"/>
                  </a:ext>
                </a:extLst>
              </a:tr>
              <a:tr h="243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61030"/>
                  </a:ext>
                </a:extLst>
              </a:tr>
              <a:tr h="191604">
                <a:tc gridSpan="8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Обязательная часть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50025"/>
                  </a:ext>
                </a:extLst>
              </a:tr>
              <a:tr h="156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20312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27695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Иностранный язык (английский)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749582"/>
                  </a:ext>
                </a:extLst>
              </a:tr>
              <a:tr h="156767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Математика и 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Математика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04886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Алгебра        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72295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Геометрия           Б/У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38342"/>
                  </a:ext>
                </a:extLst>
              </a:tr>
              <a:tr h="26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Вероятность и статистика         Б/У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96390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Информатика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68785"/>
                  </a:ext>
                </a:extLst>
              </a:tr>
              <a:tr h="15676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Обществовенно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История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59367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Обществознание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87216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982765"/>
                  </a:ext>
                </a:extLst>
              </a:tr>
              <a:tr h="15676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Естественнонаучные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Физика    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56408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Химия     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0025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Биология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67853"/>
                  </a:ext>
                </a:extLst>
              </a:tr>
              <a:tr h="530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Основы духовно-нравственной культуры народов России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618633"/>
                  </a:ext>
                </a:extLst>
              </a:tr>
              <a:tr h="156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Искусство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Музыка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1740"/>
                  </a:ext>
                </a:extLst>
              </a:tr>
              <a:tr h="26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Изобразительное искусство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12982"/>
                  </a:ext>
                </a:extLst>
              </a:tr>
              <a:tr h="191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Технология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555400"/>
                  </a:ext>
                </a:extLst>
              </a:tr>
              <a:tr h="156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 основы безопасности жизнедеятельности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Физическая культура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29261"/>
                  </a:ext>
                </a:extLst>
              </a:tr>
              <a:tr h="287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Основы безопасности жизнедеятельности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10686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89458"/>
                  </a:ext>
                </a:extLst>
              </a:tr>
              <a:tr h="313533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6379"/>
                  </a:ext>
                </a:extLst>
              </a:tr>
              <a:tr h="191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833372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Всего в неделю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06904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Всего в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986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1020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1088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1122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1089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5305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735874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Учебные недели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34/33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4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987062" cy="86177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932" y="92333"/>
            <a:ext cx="102840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Основное общее образование (5-9 классы)</a:t>
            </a:r>
          </a:p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6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-ти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дневная учебная неделя (с углубленным изучением предметов)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3717"/>
              </p:ext>
            </p:extLst>
          </p:nvPr>
        </p:nvGraphicFramePr>
        <p:xfrm>
          <a:off x="0" y="881568"/>
          <a:ext cx="12191999" cy="6149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331">
                  <a:extLst>
                    <a:ext uri="{9D8B030D-6E8A-4147-A177-3AD203B41FA5}">
                      <a16:colId xmlns:a16="http://schemas.microsoft.com/office/drawing/2014/main" val="3971103459"/>
                    </a:ext>
                  </a:extLst>
                </a:gridCol>
                <a:gridCol w="2845331">
                  <a:extLst>
                    <a:ext uri="{9D8B030D-6E8A-4147-A177-3AD203B41FA5}">
                      <a16:colId xmlns:a16="http://schemas.microsoft.com/office/drawing/2014/main" val="3223148076"/>
                    </a:ext>
                  </a:extLst>
                </a:gridCol>
                <a:gridCol w="1082042">
                  <a:extLst>
                    <a:ext uri="{9D8B030D-6E8A-4147-A177-3AD203B41FA5}">
                      <a16:colId xmlns:a16="http://schemas.microsoft.com/office/drawing/2014/main" val="3420924645"/>
                    </a:ext>
                  </a:extLst>
                </a:gridCol>
                <a:gridCol w="1082042">
                  <a:extLst>
                    <a:ext uri="{9D8B030D-6E8A-4147-A177-3AD203B41FA5}">
                      <a16:colId xmlns:a16="http://schemas.microsoft.com/office/drawing/2014/main" val="1855310058"/>
                    </a:ext>
                  </a:extLst>
                </a:gridCol>
                <a:gridCol w="1084313">
                  <a:extLst>
                    <a:ext uri="{9D8B030D-6E8A-4147-A177-3AD203B41FA5}">
                      <a16:colId xmlns:a16="http://schemas.microsoft.com/office/drawing/2014/main" val="318112245"/>
                    </a:ext>
                  </a:extLst>
                </a:gridCol>
                <a:gridCol w="1085449">
                  <a:extLst>
                    <a:ext uri="{9D8B030D-6E8A-4147-A177-3AD203B41FA5}">
                      <a16:colId xmlns:a16="http://schemas.microsoft.com/office/drawing/2014/main" val="1633180496"/>
                    </a:ext>
                  </a:extLst>
                </a:gridCol>
                <a:gridCol w="1085449">
                  <a:extLst>
                    <a:ext uri="{9D8B030D-6E8A-4147-A177-3AD203B41FA5}">
                      <a16:colId xmlns:a16="http://schemas.microsoft.com/office/drawing/2014/main" val="861021659"/>
                    </a:ext>
                  </a:extLst>
                </a:gridCol>
                <a:gridCol w="1082042">
                  <a:extLst>
                    <a:ext uri="{9D8B030D-6E8A-4147-A177-3AD203B41FA5}">
                      <a16:colId xmlns:a16="http://schemas.microsoft.com/office/drawing/2014/main" val="2330594437"/>
                    </a:ext>
                  </a:extLst>
                </a:gridCol>
              </a:tblGrid>
              <a:tr h="27084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Предметные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Учебные предметы, 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 в неделю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24029"/>
                  </a:ext>
                </a:extLst>
              </a:tr>
              <a:tr h="243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 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61030"/>
                  </a:ext>
                </a:extLst>
              </a:tr>
              <a:tr h="191604">
                <a:tc gridSpan="8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Обязательная часть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50025"/>
                  </a:ext>
                </a:extLst>
              </a:tr>
              <a:tr h="156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20312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27695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Иностранный язык (английский)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749582"/>
                  </a:ext>
                </a:extLst>
              </a:tr>
              <a:tr h="156767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Математика и 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Математика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04886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Алгебра        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72295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Геометрия           Б/У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38342"/>
                  </a:ext>
                </a:extLst>
              </a:tr>
              <a:tr h="26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Вероятность и статистика         Б/У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96390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Информатика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68785"/>
                  </a:ext>
                </a:extLst>
              </a:tr>
              <a:tr h="15676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Обществовенно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История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759367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Обществознание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87216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982765"/>
                  </a:ext>
                </a:extLst>
              </a:tr>
              <a:tr h="15676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Естественнонаучные предметы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Физика    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56408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Химия     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30025"/>
                  </a:ext>
                </a:extLst>
              </a:tr>
              <a:tr h="15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Биология        Б/У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67853"/>
                  </a:ext>
                </a:extLst>
              </a:tr>
              <a:tr h="530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Основы духовно-нравственной культуры народов России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618633"/>
                  </a:ext>
                </a:extLst>
              </a:tr>
              <a:tr h="156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Искусство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Музыка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1740"/>
                  </a:ext>
                </a:extLst>
              </a:tr>
              <a:tr h="264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Изобразительное искусство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12982"/>
                  </a:ext>
                </a:extLst>
              </a:tr>
              <a:tr h="191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Технология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555400"/>
                  </a:ext>
                </a:extLst>
              </a:tr>
              <a:tr h="1567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 основы безопасности жизнедеятельности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Физическая культура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29261"/>
                  </a:ext>
                </a:extLst>
              </a:tr>
              <a:tr h="287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Основы безопасности жизнедеятельности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10686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89458"/>
                  </a:ext>
                </a:extLst>
              </a:tr>
              <a:tr h="313533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6379"/>
                  </a:ext>
                </a:extLst>
              </a:tr>
              <a:tr h="191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833372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Всего в неделю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06904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Всего в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735874"/>
                  </a:ext>
                </a:extLst>
              </a:tr>
              <a:tr h="1916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Учебные недели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9" marR="36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34/33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4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08" y="320768"/>
            <a:ext cx="11975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Мах нагрузка при 6-ти дневке по </a:t>
            </a:r>
            <a:r>
              <a:rPr lang="ru-RU" sz="2000" dirty="0" err="1" smtClean="0"/>
              <a:t>СанПин</a:t>
            </a:r>
            <a:r>
              <a:rPr lang="ru-RU" sz="2000" dirty="0"/>
              <a:t>:  </a:t>
            </a:r>
            <a:r>
              <a:rPr lang="ru-RU" sz="2000" b="1" dirty="0"/>
              <a:t>5812 ч.</a:t>
            </a:r>
            <a:r>
              <a:rPr lang="ru-RU" sz="2000" dirty="0"/>
              <a:t>    </a:t>
            </a:r>
            <a:r>
              <a:rPr lang="ru-RU" sz="2000" b="1" dirty="0"/>
              <a:t>!!! Разница 263 часа:34 =7,7ч !!!   </a:t>
            </a:r>
            <a:r>
              <a:rPr lang="ru-RU" sz="2000" dirty="0"/>
              <a:t>По Стандарту – </a:t>
            </a:r>
            <a:r>
              <a:rPr lang="ru-RU" sz="2000" b="1" dirty="0"/>
              <a:t>5549 ч.  </a:t>
            </a:r>
          </a:p>
          <a:p>
            <a:r>
              <a:rPr lang="ru-RU" sz="2000" dirty="0"/>
              <a:t>                      5 класс-32 часа, 32x34=1088, </a:t>
            </a:r>
            <a:r>
              <a:rPr lang="ru-RU" sz="2000" dirty="0" smtClean="0"/>
              <a:t>                                                                                        29х34 = 986</a:t>
            </a:r>
            <a:endParaRPr lang="ru-RU" sz="2000" dirty="0"/>
          </a:p>
          <a:p>
            <a:r>
              <a:rPr lang="ru-RU" sz="2000" dirty="0"/>
              <a:t>                      6 класс – 33часа: 33х34 = 1122, </a:t>
            </a:r>
            <a:r>
              <a:rPr lang="ru-RU" sz="2000" dirty="0" smtClean="0"/>
              <a:t>                                                                                    30х34 = 1020</a:t>
            </a:r>
            <a:endParaRPr lang="ru-RU" sz="2000" dirty="0"/>
          </a:p>
          <a:p>
            <a:r>
              <a:rPr lang="ru-RU" sz="2000" dirty="0"/>
              <a:t>                     7 класс – 35 часов: 35х34=1190</a:t>
            </a:r>
            <a:r>
              <a:rPr lang="ru-RU" sz="2000" dirty="0" smtClean="0"/>
              <a:t>,                                                                                     34х34 = 1156</a:t>
            </a:r>
            <a:endParaRPr lang="ru-RU" sz="2000" dirty="0"/>
          </a:p>
          <a:p>
            <a:r>
              <a:rPr lang="ru-RU" sz="2000" dirty="0"/>
              <a:t>                     8 класс – 36 часов: 36х34 = 1224</a:t>
            </a:r>
            <a:r>
              <a:rPr lang="ru-RU" sz="2000" dirty="0" smtClean="0"/>
              <a:t>,                                                                                   35х34 = 1190</a:t>
            </a:r>
            <a:endParaRPr lang="ru-RU" sz="2000" dirty="0"/>
          </a:p>
          <a:p>
            <a:r>
              <a:rPr lang="ru-RU" sz="2000" dirty="0"/>
              <a:t>                    9 класс – 36 часов: 36Х33 = </a:t>
            </a:r>
            <a:r>
              <a:rPr lang="ru-RU" sz="2000" dirty="0" smtClean="0"/>
              <a:t>1188                                                                                     36х33 = 1188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</a:t>
            </a:r>
            <a:r>
              <a:rPr lang="ru-RU" sz="2000" b="1" dirty="0" smtClean="0"/>
              <a:t>ИТОГО: 5812                                                                                      Итого: 5540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90140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7777" y="2579408"/>
            <a:ext cx="6555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Ветошкина Ольга Николаевна:                                    </a:t>
            </a:r>
            <a:r>
              <a:rPr lang="en-US" sz="2000" dirty="0" smtClean="0"/>
              <a:t> </a:t>
            </a:r>
            <a:r>
              <a:rPr lang="ru-RU" sz="2000" dirty="0" smtClean="0"/>
              <a:t>89093221375               </a:t>
            </a:r>
            <a:r>
              <a:rPr lang="en-US" sz="2000" dirty="0" smtClean="0"/>
              <a:t>                     o.vetoshkina2011@yandex.ru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812" y="3544140"/>
            <a:ext cx="2847079" cy="267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127" y="-555406"/>
            <a:ext cx="2116266" cy="1989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655" y="3986580"/>
            <a:ext cx="2115495" cy="1987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-555406"/>
            <a:ext cx="1676400" cy="14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288473" y="1770512"/>
            <a:ext cx="4087090" cy="380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374072" y="5168064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5523" y="61557"/>
            <a:ext cx="8939167" cy="892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Федеральный закон от 29 декабря 2012 г. №273-ФЗ «Об образовании в Российской Федерации»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9788"/>
            <a:ext cx="1219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7 статья 12</a:t>
            </a:r>
          </a:p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Организации, осуществляющие образовательную деятельность по имеющим государственную аккредитацию основным общеобразовательным программам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13793"/>
            <a:ext cx="12191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7.2 статья 12 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этом случае такая учебно-методическая документация не разрабатывается.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21849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5523" y="61557"/>
            <a:ext cx="8939167" cy="892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ЧТО НЕОБХОДИМО ПРЕДУСМОТРЕТЬ ШКОЛЕ ПРИ ПЕРЕХОДЕ НА НОВЫЕ ФГОС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8754"/>
              </p:ext>
            </p:extLst>
          </p:nvPr>
        </p:nvGraphicFramePr>
        <p:xfrm>
          <a:off x="2826328" y="1471117"/>
          <a:ext cx="851361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616">
                  <a:extLst>
                    <a:ext uri="{9D8B030D-6E8A-4147-A177-3AD203B41FA5}">
                      <a16:colId xmlns:a16="http://schemas.microsoft.com/office/drawing/2014/main" val="347503488"/>
                    </a:ext>
                  </a:extLst>
                </a:gridCol>
              </a:tblGrid>
              <a:tr h="910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рабочую группу по переходу на новые ФГОС 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55552"/>
                  </a:ext>
                </a:extLst>
              </a:tr>
              <a:tr h="882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Проанализировать условия, которые имеются у школы, для перехода на новые ФГОС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770672"/>
                  </a:ext>
                </a:extLst>
              </a:tr>
              <a:tr h="882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локальные акты, необходимые для реализации новых ФГОС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14305"/>
                  </a:ext>
                </a:extLst>
              </a:tr>
              <a:tr h="882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Разработать и утвердить основную образовательную программу НОО 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63070"/>
                  </a:ext>
                </a:extLst>
              </a:tr>
              <a:tr h="882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Ознакомить родителей с переходом на новые ФГОС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56702"/>
                  </a:ext>
                </a:extLst>
              </a:tr>
            </a:tbl>
          </a:graphicData>
        </a:graphic>
      </p:graphicFrame>
      <p:pic>
        <p:nvPicPr>
          <p:cNvPr id="2050" name="Picture 2" descr="https://catherineasquithgallery.com/uploads/posts/2021-02/1613545838_1-p-belii-chelovechek-dlya-prezentatsii-prozr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691" y="1780766"/>
            <a:ext cx="4440382" cy="44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9871" y="1414736"/>
            <a:ext cx="973974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3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основе ФГОС лежат представления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уникальности личности и индивидуальных возможностях каждого обучающегося и ученического сообщества в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целом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профессиональных качествах педагогических работников и руководителей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Организаций, создающих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условия для максимально полного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обеспечения образовательных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потребностей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интересов обучающихся в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рамках единого образовательного пространства на территории Российской Федерации</a:t>
            </a:r>
          </a:p>
        </p:txBody>
      </p:sp>
      <p:pic>
        <p:nvPicPr>
          <p:cNvPr id="3074" name="Picture 2" descr="https://catherineasquithgallery.com/uploads/posts/2021-02/1613545372_25-p-kartinki-na-belom-fone-dlya-prezentatsii-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91" y="1967344"/>
            <a:ext cx="4420123" cy="44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91" y="888830"/>
            <a:ext cx="220084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87" y="507830"/>
            <a:ext cx="2200847" cy="212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85" y="5662770"/>
            <a:ext cx="220084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5219193"/>
            <a:ext cx="220084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08" y="574708"/>
            <a:ext cx="2200847" cy="21276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8508" y="1019944"/>
            <a:ext cx="89777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6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ФГОС включает требования к: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структуре программ основного общего образования (в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     числе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соотношению их обязательной части и части, формируемой участниками образовательных отношений) и их объему;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условиям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программ основного общего образования, в том числе кадровым, финансовым, материально-техническим условиям;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результатам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освоения программ основного общего образования.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704109"/>
            <a:ext cx="3460043" cy="4775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-423579"/>
            <a:ext cx="220084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236037" y="-615457"/>
            <a:ext cx="2189017" cy="2119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46910" y="2189018"/>
            <a:ext cx="3380509" cy="35052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88830"/>
            <a:ext cx="1219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9</a:t>
            </a:r>
          </a:p>
          <a:p>
            <a:pPr algn="ctr"/>
            <a:r>
              <a:rPr lang="ru-RU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Требования к предметным результатам: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формулируются в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деятельностной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форме с усилением акцента на применение знаний и конкретных умений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формулируются на основе документов стратегического планирования  с учетом результатов проводимых на федеральном уровне процедур оценки качества образования (всероссийских проверочных работ, национальных исследований качества образования, международных сравнительных исследований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определяют минимум содержания основного общего образования, изучение которого гарантирует государство, построенного в логике изучения каждого учебного предмета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определяют требования к результатам освоения программ основного общего образования по учебным предметам "Математика", "Информатика", "Физика", "Химия", "Биология" на базовом и углубленном уровнях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усиливают акценты на изучение явлений и процессов современной России и мира в целом, современного состояния науки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учитывают особенности реализации адаптированных программ основного общего образования обучающихся с ОВЗ различных нозологических групп.</a:t>
            </a:r>
          </a:p>
        </p:txBody>
      </p:sp>
    </p:spTree>
    <p:extLst>
      <p:ext uri="{BB962C8B-B14F-4D97-AF65-F5344CB8AC3E}">
        <p14:creationId xmlns:p14="http://schemas.microsoft.com/office/powerpoint/2010/main" val="3662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1494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«Лицей №14»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Пензы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1924" y="126831"/>
            <a:ext cx="5433967" cy="761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Новый  ФГОС ООО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6437" y="2370423"/>
            <a:ext cx="90193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 11</a:t>
            </a:r>
          </a:p>
          <a:p>
            <a:pPr algn="ctr"/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основе ФГОС с учетом потребностей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социально-экономического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развития регионов, этнокультурных особенностей населения разрабатываются примерные образовательные программы основного общего образования, в том числе предусматривающие углубленное изучение отдельных учебных предметов.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8212" y="2370423"/>
            <a:ext cx="4671339" cy="3917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4730312"/>
            <a:ext cx="2200847" cy="212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13" y="-556014"/>
            <a:ext cx="220084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4110</Words>
  <Application>Microsoft Office PowerPoint</Application>
  <PresentationFormat>Широкоэкранный</PresentationFormat>
  <Paragraphs>1016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Завуч</cp:lastModifiedBy>
  <cp:revision>35</cp:revision>
  <dcterms:created xsi:type="dcterms:W3CDTF">2022-02-26T15:56:29Z</dcterms:created>
  <dcterms:modified xsi:type="dcterms:W3CDTF">2022-02-28T07:36:40Z</dcterms:modified>
</cp:coreProperties>
</file>